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Default Extension="wdp" ContentType="image/vnd.ms-photo"/>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 id="2147483745" r:id="rId2"/>
  </p:sldMasterIdLst>
  <p:notesMasterIdLst>
    <p:notesMasterId r:id="rId37"/>
  </p:notesMasterIdLst>
  <p:handoutMasterIdLst>
    <p:handoutMasterId r:id="rId38"/>
  </p:handoutMasterIdLst>
  <p:sldIdLst>
    <p:sldId id="484" r:id="rId3"/>
    <p:sldId id="284" r:id="rId4"/>
    <p:sldId id="533" r:id="rId5"/>
    <p:sldId id="288" r:id="rId6"/>
    <p:sldId id="575" r:id="rId7"/>
    <p:sldId id="535" r:id="rId8"/>
    <p:sldId id="576" r:id="rId9"/>
    <p:sldId id="577" r:id="rId10"/>
    <p:sldId id="589" r:id="rId11"/>
    <p:sldId id="543" r:id="rId12"/>
    <p:sldId id="537" r:id="rId13"/>
    <p:sldId id="557" r:id="rId14"/>
    <p:sldId id="561" r:id="rId15"/>
    <p:sldId id="590" r:id="rId16"/>
    <p:sldId id="591" r:id="rId17"/>
    <p:sldId id="592" r:id="rId18"/>
    <p:sldId id="593" r:id="rId19"/>
    <p:sldId id="594" r:id="rId20"/>
    <p:sldId id="596" r:id="rId21"/>
    <p:sldId id="597" r:id="rId22"/>
    <p:sldId id="595" r:id="rId23"/>
    <p:sldId id="558" r:id="rId24"/>
    <p:sldId id="559" r:id="rId25"/>
    <p:sldId id="560" r:id="rId26"/>
    <p:sldId id="562" r:id="rId27"/>
    <p:sldId id="538" r:id="rId28"/>
    <p:sldId id="566" r:id="rId29"/>
    <p:sldId id="567" r:id="rId30"/>
    <p:sldId id="581" r:id="rId31"/>
    <p:sldId id="582" r:id="rId32"/>
    <p:sldId id="583" r:id="rId33"/>
    <p:sldId id="584" r:id="rId34"/>
    <p:sldId id="600" r:id="rId35"/>
    <p:sldId id="601" r:id="rId36"/>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20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20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Arial" charset="0"/>
      </a:defRPr>
    </a:lvl5pPr>
    <a:lvl6pPr marL="2286000" algn="l" defTabSz="457200" rtl="0" eaLnBrk="1" latinLnBrk="0" hangingPunct="1">
      <a:defRPr sz="2000" kern="1200">
        <a:solidFill>
          <a:schemeClr val="tx1"/>
        </a:solidFill>
        <a:latin typeface="Arial" charset="0"/>
        <a:ea typeface="ＭＳ Ｐゴシック" charset="0"/>
        <a:cs typeface="Arial" charset="0"/>
      </a:defRPr>
    </a:lvl6pPr>
    <a:lvl7pPr marL="2743200" algn="l" defTabSz="457200" rtl="0" eaLnBrk="1" latinLnBrk="0" hangingPunct="1">
      <a:defRPr sz="2000" kern="1200">
        <a:solidFill>
          <a:schemeClr val="tx1"/>
        </a:solidFill>
        <a:latin typeface="Arial" charset="0"/>
        <a:ea typeface="ＭＳ Ｐゴシック" charset="0"/>
        <a:cs typeface="Arial" charset="0"/>
      </a:defRPr>
    </a:lvl7pPr>
    <a:lvl8pPr marL="3200400" algn="l" defTabSz="457200" rtl="0" eaLnBrk="1" latinLnBrk="0" hangingPunct="1">
      <a:defRPr sz="2000" kern="1200">
        <a:solidFill>
          <a:schemeClr val="tx1"/>
        </a:solidFill>
        <a:latin typeface="Arial" charset="0"/>
        <a:ea typeface="ＭＳ Ｐゴシック" charset="0"/>
        <a:cs typeface="Arial" charset="0"/>
      </a:defRPr>
    </a:lvl8pPr>
    <a:lvl9pPr marL="3657600" algn="l" defTabSz="457200" rtl="0" eaLnBrk="1" latinLnBrk="0" hangingPunct="1">
      <a:defRPr sz="2000"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5696"/>
    <a:srgbClr val="990000"/>
    <a:srgbClr val="CDD8E5"/>
    <a:srgbClr val="00C005"/>
    <a:srgbClr val="FFFF00"/>
    <a:srgbClr val="FFB7B7"/>
    <a:srgbClr val="9FB5CD"/>
    <a:srgbClr val="FFFFFF"/>
    <a:srgbClr val="FEA501"/>
    <a:srgbClr val="EAEAE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autoAdjust="0"/>
    <p:restoredTop sz="84291" autoAdjust="0"/>
  </p:normalViewPr>
  <p:slideViewPr>
    <p:cSldViewPr snapToGrid="0">
      <p:cViewPr varScale="1">
        <p:scale>
          <a:sx n="76" d="100"/>
          <a:sy n="76" d="100"/>
        </p:scale>
        <p:origin x="-1782" y="-102"/>
      </p:cViewPr>
      <p:guideLst>
        <p:guide orient="horz" pos="2160"/>
        <p:guide pos="2880"/>
      </p:guideLst>
    </p:cSldViewPr>
  </p:slideViewPr>
  <p:outlineViewPr>
    <p:cViewPr>
      <p:scale>
        <a:sx n="33" d="100"/>
        <a:sy n="33" d="100"/>
      </p:scale>
      <p:origin x="0" y="74652"/>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0" d="100"/>
          <a:sy n="70" d="100"/>
        </p:scale>
        <p:origin x="-1950" y="-90"/>
      </p:cViewPr>
      <p:guideLst>
        <p:guide orient="horz" pos="3127"/>
        <p:guide pos="2142"/>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_rels/viewProps.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1026"/>
          <p:cNvSpPr>
            <a:spLocks noGrp="1" noChangeArrowheads="1"/>
          </p:cNvSpPr>
          <p:nvPr>
            <p:ph type="hdr" sz="quarter"/>
          </p:nvPr>
        </p:nvSpPr>
        <p:spPr bwMode="auto">
          <a:xfrm>
            <a:off x="1" y="0"/>
            <a:ext cx="2946145"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defRPr sz="1200">
                <a:ea typeface="+mn-ea"/>
                <a:cs typeface="+mn-cs"/>
              </a:defRPr>
            </a:lvl1pPr>
          </a:lstStyle>
          <a:p>
            <a:pPr>
              <a:defRPr/>
            </a:pPr>
            <a:endParaRPr lang="en-US"/>
          </a:p>
        </p:txBody>
      </p:sp>
      <p:sp>
        <p:nvSpPr>
          <p:cNvPr id="81923" name="Rectangle 1027"/>
          <p:cNvSpPr>
            <a:spLocks noGrp="1" noChangeArrowheads="1"/>
          </p:cNvSpPr>
          <p:nvPr>
            <p:ph type="dt" sz="quarter" idx="1"/>
          </p:nvPr>
        </p:nvSpPr>
        <p:spPr bwMode="auto">
          <a:xfrm>
            <a:off x="3849911" y="0"/>
            <a:ext cx="2946144"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lgn="r">
              <a:defRPr sz="1200">
                <a:ea typeface="+mn-ea"/>
                <a:cs typeface="+mn-cs"/>
              </a:defRPr>
            </a:lvl1pPr>
          </a:lstStyle>
          <a:p>
            <a:pPr>
              <a:defRPr/>
            </a:pPr>
            <a:endParaRPr lang="en-US"/>
          </a:p>
        </p:txBody>
      </p:sp>
      <p:sp>
        <p:nvSpPr>
          <p:cNvPr id="81924" name="Rectangle 1028"/>
          <p:cNvSpPr>
            <a:spLocks noGrp="1" noChangeArrowheads="1"/>
          </p:cNvSpPr>
          <p:nvPr>
            <p:ph type="ftr" sz="quarter" idx="2"/>
          </p:nvPr>
        </p:nvSpPr>
        <p:spPr bwMode="auto">
          <a:xfrm>
            <a:off x="1" y="9430223"/>
            <a:ext cx="2946145"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defRPr sz="1200">
                <a:ea typeface="+mn-ea"/>
                <a:cs typeface="+mn-cs"/>
              </a:defRPr>
            </a:lvl1pPr>
          </a:lstStyle>
          <a:p>
            <a:pPr>
              <a:defRPr/>
            </a:pPr>
            <a:endParaRPr lang="en-US"/>
          </a:p>
        </p:txBody>
      </p:sp>
      <p:sp>
        <p:nvSpPr>
          <p:cNvPr id="81925" name="Rectangle 1029"/>
          <p:cNvSpPr>
            <a:spLocks noGrp="1" noChangeArrowheads="1"/>
          </p:cNvSpPr>
          <p:nvPr>
            <p:ph type="sldNum" sz="quarter" idx="3"/>
          </p:nvPr>
        </p:nvSpPr>
        <p:spPr bwMode="auto">
          <a:xfrm>
            <a:off x="3849911" y="9430223"/>
            <a:ext cx="2946144"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lgn="r">
              <a:defRPr sz="1200"/>
            </a:lvl1pPr>
          </a:lstStyle>
          <a:p>
            <a:fld id="{ED592492-A561-CA4B-9BC8-43DCBD6D63AC}" type="slidenum">
              <a:rPr lang="en-US"/>
              <a:pPr/>
              <a:t>‹N°›</a:t>
            </a:fld>
            <a:endParaRPr lang="en-US"/>
          </a:p>
        </p:txBody>
      </p:sp>
    </p:spTree>
    <p:extLst>
      <p:ext uri="{BB962C8B-B14F-4D97-AF65-F5344CB8AC3E}">
        <p14:creationId xmlns:p14="http://schemas.microsoft.com/office/powerpoint/2010/main" xmlns="" val="4048505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2946145"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defRPr sz="1200">
                <a:ea typeface="+mn-ea"/>
                <a:cs typeface="+mn-cs"/>
              </a:defRPr>
            </a:lvl1pPr>
          </a:lstStyle>
          <a:p>
            <a:pPr>
              <a:defRPr/>
            </a:pPr>
            <a:endParaRPr lang="de-DE"/>
          </a:p>
        </p:txBody>
      </p:sp>
      <p:sp>
        <p:nvSpPr>
          <p:cNvPr id="8195" name="Rectangle 3"/>
          <p:cNvSpPr>
            <a:spLocks noGrp="1" noChangeArrowheads="1"/>
          </p:cNvSpPr>
          <p:nvPr>
            <p:ph type="dt" idx="1"/>
          </p:nvPr>
        </p:nvSpPr>
        <p:spPr bwMode="auto">
          <a:xfrm>
            <a:off x="3849911" y="0"/>
            <a:ext cx="2946144" cy="49641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lgn="r">
              <a:defRPr sz="1200">
                <a:ea typeface="+mn-ea"/>
                <a:cs typeface="+mn-cs"/>
              </a:defRPr>
            </a:lvl1pPr>
          </a:lstStyle>
          <a:p>
            <a:pPr>
              <a:defRPr/>
            </a:pPr>
            <a:endParaRPr lang="de-DE"/>
          </a:p>
        </p:txBody>
      </p:sp>
      <p:sp>
        <p:nvSpPr>
          <p:cNvPr id="49156"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680254" y="4715907"/>
            <a:ext cx="5437168" cy="4467701"/>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8198" name="Rectangle 6"/>
          <p:cNvSpPr>
            <a:spLocks noGrp="1" noChangeArrowheads="1"/>
          </p:cNvSpPr>
          <p:nvPr>
            <p:ph type="ftr" sz="quarter" idx="4"/>
          </p:nvPr>
        </p:nvSpPr>
        <p:spPr bwMode="auto">
          <a:xfrm>
            <a:off x="1" y="9430223"/>
            <a:ext cx="2946145"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defRPr sz="1200">
                <a:ea typeface="+mn-ea"/>
                <a:cs typeface="+mn-cs"/>
              </a:defRPr>
            </a:lvl1pPr>
          </a:lstStyle>
          <a:p>
            <a:pPr>
              <a:defRPr/>
            </a:pPr>
            <a:endParaRPr lang="de-DE"/>
          </a:p>
        </p:txBody>
      </p:sp>
      <p:sp>
        <p:nvSpPr>
          <p:cNvPr id="8199" name="Rectangle 7"/>
          <p:cNvSpPr>
            <a:spLocks noGrp="1" noChangeArrowheads="1"/>
          </p:cNvSpPr>
          <p:nvPr>
            <p:ph type="sldNum" sz="quarter" idx="5"/>
          </p:nvPr>
        </p:nvSpPr>
        <p:spPr bwMode="auto">
          <a:xfrm>
            <a:off x="3849911" y="9430223"/>
            <a:ext cx="2946144" cy="496411"/>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lgn="r">
              <a:defRPr sz="1200"/>
            </a:lvl1pPr>
          </a:lstStyle>
          <a:p>
            <a:fld id="{187A0291-C69D-8B46-8086-5509DFD799B1}" type="slidenum">
              <a:rPr lang="de-DE"/>
              <a:pPr/>
              <a:t>‹N°›</a:t>
            </a:fld>
            <a:endParaRPr lang="de-DE"/>
          </a:p>
        </p:txBody>
      </p:sp>
    </p:spTree>
    <p:extLst>
      <p:ext uri="{BB962C8B-B14F-4D97-AF65-F5344CB8AC3E}">
        <p14:creationId xmlns:p14="http://schemas.microsoft.com/office/powerpoint/2010/main" xmlns="" val="14992019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C8A0044B-9621-D442-9C88-6ED8B240719D}" type="slidenum">
              <a:rPr lang="de-DE" sz="1200"/>
              <a:pPr eaLnBrk="1" hangingPunct="1"/>
              <a:t>1</a:t>
            </a:fld>
            <a:endParaRPr lang="de-DE" sz="1200" dirty="0"/>
          </a:p>
        </p:txBody>
      </p:sp>
      <p:sp>
        <p:nvSpPr>
          <p:cNvPr id="50179" name="Rectangle 7"/>
          <p:cNvSpPr txBox="1">
            <a:spLocks noGrp="1" noChangeArrowheads="1"/>
          </p:cNvSpPr>
          <p:nvPr/>
        </p:nvSpPr>
        <p:spPr bwMode="auto">
          <a:xfrm>
            <a:off x="3853150" y="9434996"/>
            <a:ext cx="2944525" cy="493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5715" tIns="47862" rIns="95715" bIns="47862" anchor="b"/>
          <a:lstStyle>
            <a:lvl1pPr defTabSz="947738" eaLnBrk="0" hangingPunct="0">
              <a:defRPr sz="2000">
                <a:solidFill>
                  <a:schemeClr val="tx1"/>
                </a:solidFill>
                <a:latin typeface="Arial" charset="0"/>
                <a:ea typeface="ＭＳ Ｐゴシック" charset="0"/>
                <a:cs typeface="Arial" charset="0"/>
              </a:defRPr>
            </a:lvl1pPr>
            <a:lvl2pPr marL="742950" indent="-285750" defTabSz="947738" eaLnBrk="0" hangingPunct="0">
              <a:defRPr sz="2000">
                <a:solidFill>
                  <a:schemeClr val="tx1"/>
                </a:solidFill>
                <a:latin typeface="Arial" charset="0"/>
                <a:ea typeface="Arial" charset="0"/>
                <a:cs typeface="Arial" charset="0"/>
              </a:defRPr>
            </a:lvl2pPr>
            <a:lvl3pPr marL="1143000" indent="-228600" defTabSz="947738" eaLnBrk="0" hangingPunct="0">
              <a:defRPr sz="2000">
                <a:solidFill>
                  <a:schemeClr val="tx1"/>
                </a:solidFill>
                <a:latin typeface="Arial" charset="0"/>
                <a:ea typeface="Arial" charset="0"/>
                <a:cs typeface="Arial" charset="0"/>
              </a:defRPr>
            </a:lvl3pPr>
            <a:lvl4pPr marL="1600200" indent="-228600" defTabSz="947738" eaLnBrk="0" hangingPunct="0">
              <a:defRPr sz="2000">
                <a:solidFill>
                  <a:schemeClr val="tx1"/>
                </a:solidFill>
                <a:latin typeface="Arial" charset="0"/>
                <a:ea typeface="Arial" charset="0"/>
                <a:cs typeface="Arial" charset="0"/>
              </a:defRPr>
            </a:lvl4pPr>
            <a:lvl5pPr marL="2057400" indent="-228600" defTabSz="947738" eaLnBrk="0" hangingPunct="0">
              <a:defRPr sz="2000">
                <a:solidFill>
                  <a:schemeClr val="tx1"/>
                </a:solidFill>
                <a:latin typeface="Arial" charset="0"/>
                <a:ea typeface="Arial" charset="0"/>
                <a:cs typeface="Arial" charset="0"/>
              </a:defRPr>
            </a:lvl5pPr>
            <a:lvl6pPr marL="2514600" indent="-228600" defTabSz="947738"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defTabSz="947738"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defTabSz="947738"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defTabSz="947738" eaLnBrk="0" fontAlgn="base" hangingPunct="0">
              <a:spcBef>
                <a:spcPct val="0"/>
              </a:spcBef>
              <a:spcAft>
                <a:spcPct val="0"/>
              </a:spcAft>
              <a:defRPr sz="2000">
                <a:solidFill>
                  <a:schemeClr val="tx1"/>
                </a:solidFill>
                <a:latin typeface="Arial" charset="0"/>
                <a:ea typeface="Arial" charset="0"/>
                <a:cs typeface="Arial" charset="0"/>
              </a:defRPr>
            </a:lvl9pPr>
          </a:lstStyle>
          <a:p>
            <a:pPr algn="r" eaLnBrk="1" hangingPunct="1"/>
            <a:fld id="{2A8D0DA8-2A05-DC43-8D66-A7511AEB48C0}" type="slidenum">
              <a:rPr lang="en-GB" sz="1300"/>
              <a:pPr algn="r" eaLnBrk="1" hangingPunct="1"/>
              <a:t>1</a:t>
            </a:fld>
            <a:endParaRPr lang="en-GB" sz="1300" dirty="0"/>
          </a:p>
        </p:txBody>
      </p:sp>
      <p:sp>
        <p:nvSpPr>
          <p:cNvPr id="50180" name="Rectangle 2"/>
          <p:cNvSpPr>
            <a:spLocks noGrp="1" noRot="1" noChangeAspect="1" noChangeArrowheads="1" noTextEdit="1"/>
          </p:cNvSpPr>
          <p:nvPr>
            <p:ph type="sldImg"/>
          </p:nvPr>
        </p:nvSpPr>
        <p:spPr>
          <a:xfrm>
            <a:off x="915988" y="744538"/>
            <a:ext cx="4967287" cy="3724275"/>
          </a:xfrm>
          <a:ln/>
        </p:spPr>
      </p:sp>
      <p:sp>
        <p:nvSpPr>
          <p:cNvPr id="50181" name="Rectangle 3"/>
          <p:cNvSpPr>
            <a:spLocks noGrp="1" noChangeArrowheads="1"/>
          </p:cNvSpPr>
          <p:nvPr>
            <p:ph type="body" idx="1"/>
          </p:nvPr>
        </p:nvSpPr>
        <p:spPr>
          <a:xfrm>
            <a:off x="907005" y="4715907"/>
            <a:ext cx="4983666" cy="446770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5715" tIns="47862" rIns="95715" bIns="47862"/>
          <a:lstStyle/>
          <a:p>
            <a:pPr eaLnBrk="1" hangingPunct="1"/>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FCF8E7E5-1230-9148-8DB2-61F287C6ACD1}" type="slidenum">
              <a:rPr lang="de-DE" sz="1200"/>
              <a:pPr eaLnBrk="1" hangingPunct="1"/>
              <a:t>2</a:t>
            </a:fld>
            <a:endParaRPr lang="de-DE" sz="1200" dirty="0"/>
          </a:p>
        </p:txBody>
      </p:sp>
      <p:sp>
        <p:nvSpPr>
          <p:cNvPr id="51203" name="Rectangle 2"/>
          <p:cNvSpPr>
            <a:spLocks noGrp="1" noRot="1" noChangeAspect="1" noChangeArrowheads="1" noTextEdit="1"/>
          </p:cNvSpPr>
          <p:nvPr>
            <p:ph type="sldImg"/>
          </p:nvPr>
        </p:nvSpPr>
        <p:spPr>
          <a:xfrm>
            <a:off x="915988" y="744538"/>
            <a:ext cx="4967287" cy="3724275"/>
          </a:xfrm>
          <a:ln/>
        </p:spPr>
      </p:sp>
      <p:sp>
        <p:nvSpPr>
          <p:cNvPr id="51204" name="Rectangle 3"/>
          <p:cNvSpPr>
            <a:spLocks noGrp="1" noChangeArrowheads="1"/>
          </p:cNvSpPr>
          <p:nvPr>
            <p:ph type="body" idx="1"/>
          </p:nvPr>
        </p:nvSpPr>
        <p:spPr>
          <a:xfrm>
            <a:off x="907005" y="4715907"/>
            <a:ext cx="4983666"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noProof="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Arial" charset="0"/>
              </a:defRPr>
            </a:lvl1pPr>
            <a:lvl2pPr marL="749934" indent="-288436" eaLnBrk="0" hangingPunct="0">
              <a:defRPr sz="2000">
                <a:solidFill>
                  <a:schemeClr val="tx1"/>
                </a:solidFill>
                <a:latin typeface="Arial" charset="0"/>
                <a:ea typeface="Arial" charset="0"/>
                <a:cs typeface="Arial" charset="0"/>
              </a:defRPr>
            </a:lvl2pPr>
            <a:lvl3pPr marL="1153744" indent="-230749" eaLnBrk="0" hangingPunct="0">
              <a:defRPr sz="2000">
                <a:solidFill>
                  <a:schemeClr val="tx1"/>
                </a:solidFill>
                <a:latin typeface="Arial" charset="0"/>
                <a:ea typeface="Arial" charset="0"/>
                <a:cs typeface="Arial" charset="0"/>
              </a:defRPr>
            </a:lvl3pPr>
            <a:lvl4pPr marL="1615242" indent="-230749" eaLnBrk="0" hangingPunct="0">
              <a:defRPr sz="2000">
                <a:solidFill>
                  <a:schemeClr val="tx1"/>
                </a:solidFill>
                <a:latin typeface="Arial" charset="0"/>
                <a:ea typeface="Arial" charset="0"/>
                <a:cs typeface="Arial" charset="0"/>
              </a:defRPr>
            </a:lvl4pPr>
            <a:lvl5pPr marL="2076740" indent="-230749" eaLnBrk="0" hangingPunct="0">
              <a:defRPr sz="2000">
                <a:solidFill>
                  <a:schemeClr val="tx1"/>
                </a:solidFill>
                <a:latin typeface="Arial" charset="0"/>
                <a:ea typeface="Arial" charset="0"/>
                <a:cs typeface="Arial" charset="0"/>
              </a:defRPr>
            </a:lvl5pPr>
            <a:lvl6pPr marL="2538237" indent="-230749" eaLnBrk="0" fontAlgn="base" hangingPunct="0">
              <a:spcBef>
                <a:spcPct val="0"/>
              </a:spcBef>
              <a:spcAft>
                <a:spcPct val="0"/>
              </a:spcAft>
              <a:defRPr sz="2000">
                <a:solidFill>
                  <a:schemeClr val="tx1"/>
                </a:solidFill>
                <a:latin typeface="Arial" charset="0"/>
                <a:ea typeface="Arial" charset="0"/>
                <a:cs typeface="Arial" charset="0"/>
              </a:defRPr>
            </a:lvl6pPr>
            <a:lvl7pPr marL="2999735" indent="-230749" eaLnBrk="0" fontAlgn="base" hangingPunct="0">
              <a:spcBef>
                <a:spcPct val="0"/>
              </a:spcBef>
              <a:spcAft>
                <a:spcPct val="0"/>
              </a:spcAft>
              <a:defRPr sz="2000">
                <a:solidFill>
                  <a:schemeClr val="tx1"/>
                </a:solidFill>
                <a:latin typeface="Arial" charset="0"/>
                <a:ea typeface="Arial" charset="0"/>
                <a:cs typeface="Arial" charset="0"/>
              </a:defRPr>
            </a:lvl7pPr>
            <a:lvl8pPr marL="3461233" indent="-230749" eaLnBrk="0" fontAlgn="base" hangingPunct="0">
              <a:spcBef>
                <a:spcPct val="0"/>
              </a:spcBef>
              <a:spcAft>
                <a:spcPct val="0"/>
              </a:spcAft>
              <a:defRPr sz="2000">
                <a:solidFill>
                  <a:schemeClr val="tx1"/>
                </a:solidFill>
                <a:latin typeface="Arial" charset="0"/>
                <a:ea typeface="Arial" charset="0"/>
                <a:cs typeface="Arial" charset="0"/>
              </a:defRPr>
            </a:lvl8pPr>
            <a:lvl9pPr marL="3922730" indent="-230749"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fld id="{638FD180-41FF-5941-A279-04A29BBA3DA3}" type="slidenum">
              <a:rPr lang="de-DE" sz="1200"/>
              <a:pPr eaLnBrk="1" hangingPunct="1"/>
              <a:t>4</a:t>
            </a:fld>
            <a:endParaRPr lang="de-DE" sz="1200" dirty="0"/>
          </a:p>
        </p:txBody>
      </p:sp>
      <p:sp>
        <p:nvSpPr>
          <p:cNvPr id="52227" name="Rectangle 2"/>
          <p:cNvSpPr>
            <a:spLocks noGrp="1" noRot="1" noChangeAspect="1" noChangeArrowheads="1" noTextEdit="1"/>
          </p:cNvSpPr>
          <p:nvPr>
            <p:ph type="sldImg"/>
          </p:nvPr>
        </p:nvSpPr>
        <p:spPr>
          <a:xfrm>
            <a:off x="915988" y="744538"/>
            <a:ext cx="4967287" cy="3724275"/>
          </a:xfrm>
          <a:ln/>
        </p:spPr>
      </p:sp>
      <p:sp>
        <p:nvSpPr>
          <p:cNvPr id="52228" name="Rectangle 3"/>
          <p:cNvSpPr>
            <a:spLocks noGrp="1" noChangeArrowheads="1"/>
          </p:cNvSpPr>
          <p:nvPr>
            <p:ph type="body" idx="1"/>
          </p:nvPr>
        </p:nvSpPr>
        <p:spPr>
          <a:xfrm>
            <a:off x="907005" y="4715907"/>
            <a:ext cx="4983666"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noProof="1"/>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809530" y="3882000"/>
            <a:ext cx="7200000" cy="1912218"/>
          </a:xfrm>
        </p:spPr>
        <p:txBody>
          <a:bodyPr anchor="t"/>
          <a:lstStyle>
            <a:lvl1pPr algn="r">
              <a:lnSpc>
                <a:spcPct val="110000"/>
              </a:lnSpc>
              <a:defRPr sz="3200">
                <a:solidFill>
                  <a:schemeClr val="tx1"/>
                </a:solidFill>
              </a:defRPr>
            </a:lvl1pPr>
          </a:lstStyle>
          <a:p>
            <a:r>
              <a:rPr lang="fr-FR" dirty="0" smtClean="0"/>
              <a:t>Cliquez pour modifier le style du titre</a:t>
            </a:r>
            <a:endParaRPr lang="de-DE" dirty="0"/>
          </a:p>
        </p:txBody>
      </p:sp>
      <p:sp>
        <p:nvSpPr>
          <p:cNvPr id="111630" name="Rectangle 12"/>
          <p:cNvSpPr>
            <a:spLocks noGrp="1" noChangeArrowheads="1"/>
          </p:cNvSpPr>
          <p:nvPr>
            <p:ph type="subTitle" idx="1"/>
          </p:nvPr>
        </p:nvSpPr>
        <p:spPr bwMode="gray">
          <a:xfrm>
            <a:off x="1809530" y="5829300"/>
            <a:ext cx="7200000" cy="497541"/>
          </a:xfrm>
        </p:spPr>
        <p:txBody>
          <a:bodyPr tIns="45720" bIns="45720"/>
          <a:lstStyle>
            <a:lvl1pPr marL="0" indent="0" algn="r">
              <a:buFontTx/>
              <a:buNone/>
              <a:defRPr sz="2400" cap="small" baseline="0"/>
            </a:lvl1pPr>
          </a:lstStyle>
          <a:p>
            <a:r>
              <a:rPr lang="fr-FR" dirty="0" smtClean="0"/>
              <a:t>Cliquez pour modifier le style des sous-titres du masque</a:t>
            </a:r>
            <a:endParaRPr lang="de-DE" dirty="0"/>
          </a:p>
        </p:txBody>
      </p:sp>
      <p:sp>
        <p:nvSpPr>
          <p:cNvPr id="9" name="Espace réservé du contenu 8"/>
          <p:cNvSpPr>
            <a:spLocks noGrp="1"/>
          </p:cNvSpPr>
          <p:nvPr>
            <p:ph sz="quarter" idx="11"/>
          </p:nvPr>
        </p:nvSpPr>
        <p:spPr>
          <a:xfrm>
            <a:off x="1815353" y="6373440"/>
            <a:ext cx="7194177" cy="484560"/>
          </a:xfrm>
        </p:spPr>
        <p:txBody>
          <a:bodyPr/>
          <a:lstStyle>
            <a:lvl1pPr algn="r">
              <a:buFontTx/>
              <a:buNone/>
              <a:defRPr sz="2400" i="1" baseline="0"/>
            </a:lvl1pPr>
            <a:lvl2pPr algn="r">
              <a:buFontTx/>
              <a:buNone/>
              <a:defRPr sz="2400"/>
            </a:lvl2pPr>
            <a:lvl3pPr algn="r">
              <a:buFontTx/>
              <a:buNone/>
              <a:defRPr sz="2400"/>
            </a:lvl3pPr>
            <a:lvl4pPr algn="r">
              <a:buFontTx/>
              <a:buNone/>
              <a:defRPr sz="2400"/>
            </a:lvl4pPr>
            <a:lvl5pPr algn="r">
              <a:buFontTx/>
              <a:buNone/>
              <a:defRPr sz="2400"/>
            </a:lvl5pPr>
          </a:lstStyle>
          <a:p>
            <a:pPr lvl="0"/>
            <a:r>
              <a:rPr lang="fr-FR" dirty="0" smtClean="0"/>
              <a:t>Cliquez pour modifier les styles du texte du masque</a:t>
            </a:r>
          </a:p>
        </p:txBody>
      </p:sp>
    </p:spTree>
    <p:extLst>
      <p:ext uri="{BB962C8B-B14F-4D97-AF65-F5344CB8AC3E}">
        <p14:creationId xmlns:p14="http://schemas.microsoft.com/office/powerpoint/2010/main" xmlns="" val="173507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759398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762436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84502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993266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1313" y="252413"/>
            <a:ext cx="2128837" cy="55499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300038" y="252413"/>
            <a:ext cx="6238875" cy="55499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81313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809530" y="3882000"/>
            <a:ext cx="7200000" cy="1912218"/>
          </a:xfrm>
        </p:spPr>
        <p:txBody>
          <a:bodyPr anchor="t"/>
          <a:lstStyle>
            <a:lvl1pPr algn="r">
              <a:lnSpc>
                <a:spcPct val="110000"/>
              </a:lnSpc>
              <a:defRPr sz="3200">
                <a:solidFill>
                  <a:schemeClr val="tx1"/>
                </a:solidFill>
              </a:defRPr>
            </a:lvl1pPr>
          </a:lstStyle>
          <a:p>
            <a:r>
              <a:rPr lang="fr-FR" dirty="0" smtClean="0"/>
              <a:t>Cliquez pour modifier le style du titre</a:t>
            </a:r>
            <a:endParaRPr lang="de-DE" dirty="0"/>
          </a:p>
        </p:txBody>
      </p:sp>
      <p:sp>
        <p:nvSpPr>
          <p:cNvPr id="111630" name="Rectangle 12"/>
          <p:cNvSpPr>
            <a:spLocks noGrp="1" noChangeArrowheads="1"/>
          </p:cNvSpPr>
          <p:nvPr>
            <p:ph type="subTitle" idx="1"/>
          </p:nvPr>
        </p:nvSpPr>
        <p:spPr bwMode="gray">
          <a:xfrm>
            <a:off x="1809530" y="5829300"/>
            <a:ext cx="7200000" cy="497541"/>
          </a:xfrm>
        </p:spPr>
        <p:txBody>
          <a:bodyPr tIns="45720" bIns="45720"/>
          <a:lstStyle>
            <a:lvl1pPr marL="0" indent="0" algn="r">
              <a:buFontTx/>
              <a:buNone/>
              <a:defRPr sz="2400" cap="small" baseline="0"/>
            </a:lvl1pPr>
          </a:lstStyle>
          <a:p>
            <a:r>
              <a:rPr lang="fr-FR" dirty="0" smtClean="0"/>
              <a:t>Cliquez pour modifier le style des sous-titres du masque</a:t>
            </a:r>
            <a:endParaRPr lang="de-DE" dirty="0"/>
          </a:p>
        </p:txBody>
      </p:sp>
      <p:sp>
        <p:nvSpPr>
          <p:cNvPr id="9" name="Espace réservé du contenu 8"/>
          <p:cNvSpPr>
            <a:spLocks noGrp="1"/>
          </p:cNvSpPr>
          <p:nvPr>
            <p:ph sz="quarter" idx="11"/>
          </p:nvPr>
        </p:nvSpPr>
        <p:spPr>
          <a:xfrm>
            <a:off x="1815353" y="6373440"/>
            <a:ext cx="7194177" cy="484560"/>
          </a:xfrm>
        </p:spPr>
        <p:txBody>
          <a:bodyPr/>
          <a:lstStyle>
            <a:lvl1pPr algn="r">
              <a:buFontTx/>
              <a:buNone/>
              <a:defRPr sz="2400" i="1" baseline="0"/>
            </a:lvl1pPr>
            <a:lvl2pPr algn="r">
              <a:buFontTx/>
              <a:buNone/>
              <a:defRPr sz="2400"/>
            </a:lvl2pPr>
            <a:lvl3pPr algn="r">
              <a:buFontTx/>
              <a:buNone/>
              <a:defRPr sz="2400"/>
            </a:lvl3pPr>
            <a:lvl4pPr algn="r">
              <a:buFontTx/>
              <a:buNone/>
              <a:defRPr sz="2400"/>
            </a:lvl4pPr>
            <a:lvl5pPr algn="r">
              <a:buFontTx/>
              <a:buNone/>
              <a:defRPr sz="2400"/>
            </a:lvl5pPr>
          </a:lstStyle>
          <a:p>
            <a:pPr lvl="0"/>
            <a:r>
              <a:rPr lang="fr-FR" dirty="0" smtClean="0"/>
              <a:t>Cliquez pour modifier les styles du texte du masque</a:t>
            </a:r>
          </a:p>
        </p:txBody>
      </p:sp>
      <p:pic>
        <p:nvPicPr>
          <p:cNvPr id="7" name="Image 6"/>
          <p:cNvPicPr/>
          <p:nvPr userDrawn="1"/>
        </p:nvPicPr>
        <p:blipFill>
          <a:blip r:embed="rId2" cstate="print"/>
          <a:srcRect l="13058" t="22353" r="63469" b="56064"/>
          <a:stretch>
            <a:fillRect/>
          </a:stretch>
        </p:blipFill>
        <p:spPr bwMode="auto">
          <a:xfrm>
            <a:off x="272536" y="6023262"/>
            <a:ext cx="1317273" cy="647701"/>
          </a:xfrm>
          <a:prstGeom prst="rect">
            <a:avLst/>
          </a:prstGeom>
          <a:noFill/>
          <a:ln w="9525">
            <a:noFill/>
            <a:miter lim="800000"/>
            <a:headEnd/>
            <a:tailEnd/>
          </a:ln>
        </p:spPr>
      </p:pic>
    </p:spTree>
    <p:extLst>
      <p:ext uri="{BB962C8B-B14F-4D97-AF65-F5344CB8AC3E}">
        <p14:creationId xmlns:p14="http://schemas.microsoft.com/office/powerpoint/2010/main" xmlns="" val="42344083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hasCustomPrompt="1"/>
          </p:nvPr>
        </p:nvSpPr>
        <p:spPr>
          <a:xfrm>
            <a:off x="1763486" y="1219201"/>
            <a:ext cx="3650343" cy="5329238"/>
          </a:xfrm>
        </p:spPr>
        <p:txBody>
          <a:bodyPr/>
          <a:lstStyle>
            <a:lvl1pPr>
              <a:defRPr sz="2400" b="1"/>
            </a:lvl1pPr>
            <a:lvl2pPr>
              <a:defRPr sz="2000"/>
            </a:lvl2pPr>
            <a:lvl3pPr>
              <a:defRPr sz="2000"/>
            </a:lvl3pPr>
            <a:lvl4pPr>
              <a:defRPr sz="2000"/>
            </a:lvl4pPr>
            <a:lvl5pPr>
              <a:defRPr sz="2000"/>
            </a:lvl5pPr>
          </a:lstStyle>
          <a:p>
            <a:pPr>
              <a:lnSpc>
                <a:spcPct val="120000"/>
              </a:lnSpc>
            </a:pPr>
            <a:r>
              <a:rPr lang="fr-FR" dirty="0" smtClean="0"/>
              <a:t>De quoi il s’agit</a:t>
            </a:r>
          </a:p>
          <a:p>
            <a:pPr lvl="1">
              <a:lnSpc>
                <a:spcPct val="120000"/>
              </a:lnSpc>
            </a:pPr>
            <a:r>
              <a:rPr lang="fr-FR" dirty="0" smtClean="0"/>
              <a:t>…</a:t>
            </a:r>
          </a:p>
          <a:p>
            <a:pPr lvl="1">
              <a:lnSpc>
                <a:spcPct val="120000"/>
              </a:lnSpc>
            </a:pPr>
            <a:r>
              <a:rPr lang="fr-FR" dirty="0" smtClean="0"/>
              <a:t>…</a:t>
            </a:r>
          </a:p>
          <a:p>
            <a:pPr lvl="1">
              <a:lnSpc>
                <a:spcPct val="120000"/>
              </a:lnSpc>
            </a:pPr>
            <a:r>
              <a:rPr lang="fr-FR" dirty="0" smtClean="0"/>
              <a:t>…</a:t>
            </a:r>
          </a:p>
          <a:p>
            <a:pPr lvl="1">
              <a:lnSpc>
                <a:spcPct val="120000"/>
              </a:lnSpc>
            </a:pPr>
            <a:endParaRPr lang="fr-FR" dirty="0" smtClean="0"/>
          </a:p>
          <a:p>
            <a:pPr>
              <a:lnSpc>
                <a:spcPct val="120000"/>
              </a:lnSpc>
            </a:pPr>
            <a:r>
              <a:rPr lang="fr-FR" dirty="0" smtClean="0"/>
              <a:t>Objectif(s)</a:t>
            </a:r>
          </a:p>
          <a:p>
            <a:pPr lvl="1">
              <a:lnSpc>
                <a:spcPct val="120000"/>
              </a:lnSpc>
            </a:pPr>
            <a:r>
              <a:rPr lang="fr-FR" dirty="0" smtClean="0"/>
              <a:t>…</a:t>
            </a:r>
          </a:p>
          <a:p>
            <a:pPr lvl="1">
              <a:lnSpc>
                <a:spcPct val="120000"/>
              </a:lnSpc>
            </a:pPr>
            <a:r>
              <a:rPr lang="fr-FR" dirty="0" smtClean="0"/>
              <a:t>…</a:t>
            </a:r>
          </a:p>
          <a:p>
            <a:pPr>
              <a:lnSpc>
                <a:spcPct val="120000"/>
              </a:lnSpc>
            </a:pP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12" name="Rectangle à coins arrondis 11"/>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15" name="Espace réservé du contenu 2"/>
          <p:cNvSpPr>
            <a:spLocks noGrp="1"/>
          </p:cNvSpPr>
          <p:nvPr>
            <p:ph idx="11"/>
          </p:nvPr>
        </p:nvSpPr>
        <p:spPr>
          <a:xfrm>
            <a:off x="116113" y="1422400"/>
            <a:ext cx="1603829" cy="4695371"/>
          </a:xfrm>
        </p:spPr>
        <p:txBody>
          <a:bodyPr/>
          <a:lstStyle>
            <a:lvl1pPr marL="93663" indent="-93663">
              <a:spcAft>
                <a:spcPts val="0"/>
              </a:spcAft>
              <a:defRPr sz="1100" b="1" i="0" cap="small" baseline="0">
                <a:solidFill>
                  <a:srgbClr val="0061B2"/>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a:lnSpc>
                <a:spcPct val="120000"/>
              </a:lnSpc>
            </a:pPr>
            <a:endParaRPr lang="fr-FR" dirty="0" smtClean="0"/>
          </a:p>
          <a:p>
            <a:pPr>
              <a:lnSpc>
                <a:spcPct val="120000"/>
              </a:lnSpc>
            </a:pPr>
            <a:r>
              <a:rPr lang="fr-FR" dirty="0" smtClean="0"/>
              <a:t>Caractérisation</a:t>
            </a:r>
          </a:p>
          <a:p>
            <a:pPr lvl="1">
              <a:lnSpc>
                <a:spcPct val="120000"/>
              </a:lnSpc>
            </a:pPr>
            <a:r>
              <a:rPr lang="fr-FR" b="1" dirty="0" smtClean="0"/>
              <a:t>Contexte</a:t>
            </a:r>
          </a:p>
          <a:p>
            <a:pPr lvl="2">
              <a:lnSpc>
                <a:spcPct val="120000"/>
              </a:lnSpc>
            </a:pPr>
            <a:r>
              <a:rPr lang="fr-FR" dirty="0" smtClean="0"/>
              <a:t>Périmètre</a:t>
            </a:r>
          </a:p>
          <a:p>
            <a:pPr lvl="2">
              <a:lnSpc>
                <a:spcPct val="120000"/>
              </a:lnSpc>
            </a:pPr>
            <a:r>
              <a:rPr lang="fr-FR" dirty="0" smtClean="0"/>
              <a:t>Collecte</a:t>
            </a:r>
          </a:p>
          <a:p>
            <a:pPr lvl="2">
              <a:lnSpc>
                <a:spcPct val="120000"/>
              </a:lnSpc>
            </a:pPr>
            <a:r>
              <a:rPr lang="fr-FR" dirty="0" smtClean="0"/>
              <a:t>Prétraitement</a:t>
            </a:r>
          </a:p>
          <a:p>
            <a:pPr lvl="1">
              <a:lnSpc>
                <a:spcPct val="120000"/>
              </a:lnSpc>
            </a:pPr>
            <a:r>
              <a:rPr lang="fr-FR" b="1" dirty="0" smtClean="0"/>
              <a:t>Analyse</a:t>
            </a:r>
          </a:p>
          <a:p>
            <a:pPr lvl="2">
              <a:lnSpc>
                <a:spcPct val="120000"/>
              </a:lnSpc>
            </a:pPr>
            <a:r>
              <a:rPr lang="fr-FR" dirty="0" smtClean="0"/>
              <a:t>statistique</a:t>
            </a:r>
          </a:p>
          <a:p>
            <a:pPr lvl="2">
              <a:lnSpc>
                <a:spcPct val="120000"/>
              </a:lnSpc>
            </a:pPr>
            <a:r>
              <a:rPr lang="fr-FR" dirty="0" smtClean="0"/>
              <a:t>cognitive</a:t>
            </a:r>
          </a:p>
          <a:p>
            <a:pPr lvl="1">
              <a:lnSpc>
                <a:spcPct val="120000"/>
              </a:lnSpc>
            </a:pPr>
            <a:r>
              <a:rPr lang="fr-FR" b="1" dirty="0" smtClean="0"/>
              <a:t>Solution</a:t>
            </a:r>
          </a:p>
          <a:p>
            <a:pPr lvl="2">
              <a:lnSpc>
                <a:spcPct val="120000"/>
              </a:lnSpc>
            </a:pPr>
            <a:r>
              <a:rPr lang="fr-FR" dirty="0" smtClean="0"/>
              <a:t>Plan d’action</a:t>
            </a:r>
          </a:p>
          <a:p>
            <a:pPr lvl="2">
              <a:lnSpc>
                <a:spcPct val="120000"/>
              </a:lnSpc>
            </a:pPr>
            <a:r>
              <a:rPr lang="fr-FR" dirty="0" smtClean="0"/>
              <a:t>Système IP</a:t>
            </a:r>
          </a:p>
          <a:p>
            <a:pPr lvl="2">
              <a:lnSpc>
                <a:spcPct val="120000"/>
              </a:lnSpc>
            </a:pPr>
            <a:endParaRPr lang="fr-FR" dirty="0" smtClean="0"/>
          </a:p>
          <a:p>
            <a:pPr>
              <a:lnSpc>
                <a:spcPct val="120000"/>
              </a:lnSpc>
            </a:pPr>
            <a:r>
              <a:rPr lang="fr-FR" dirty="0" smtClean="0"/>
              <a:t>Représentation </a:t>
            </a:r>
            <a:r>
              <a:rPr lang="fr-FR" dirty="0" err="1" smtClean="0"/>
              <a:t>Stat&amp;Co</a:t>
            </a:r>
            <a:endParaRPr lang="fr-FR" dirty="0" smtClean="0"/>
          </a:p>
          <a:p>
            <a:pPr lvl="1">
              <a:lnSpc>
                <a:spcPct val="120000"/>
              </a:lnSpc>
            </a:pPr>
            <a:r>
              <a:rPr lang="fr-FR" b="1" dirty="0" smtClean="0"/>
              <a:t>Décomposition</a:t>
            </a:r>
          </a:p>
          <a:p>
            <a:pPr lvl="1">
              <a:lnSpc>
                <a:spcPct val="120000"/>
              </a:lnSpc>
            </a:pPr>
            <a:r>
              <a:rPr lang="fr-FR" b="1" dirty="0" smtClean="0"/>
              <a:t>Décision</a:t>
            </a:r>
          </a:p>
          <a:p>
            <a:pPr lvl="1">
              <a:lnSpc>
                <a:spcPct val="120000"/>
              </a:lnSpc>
            </a:pPr>
            <a:endParaRPr lang="fr-FR" dirty="0" smtClean="0"/>
          </a:p>
          <a:p>
            <a:pPr>
              <a:lnSpc>
                <a:spcPct val="120000"/>
              </a:lnSpc>
            </a:pPr>
            <a:r>
              <a:rPr lang="fr-FR" dirty="0" smtClean="0"/>
              <a:t>Entrepôt d’expériences</a:t>
            </a:r>
          </a:p>
          <a:p>
            <a:pPr lvl="1">
              <a:lnSpc>
                <a:spcPct val="120000"/>
              </a:lnSpc>
            </a:pPr>
            <a:r>
              <a:rPr lang="fr-FR" b="1" dirty="0" smtClean="0"/>
              <a:t>Modèles à stocker</a:t>
            </a:r>
          </a:p>
          <a:p>
            <a:pPr lvl="1">
              <a:lnSpc>
                <a:spcPct val="120000"/>
              </a:lnSpc>
            </a:pPr>
            <a:r>
              <a:rPr lang="fr-FR" b="1" dirty="0" smtClean="0"/>
              <a:t>Alternatives </a:t>
            </a:r>
          </a:p>
          <a:p>
            <a:pPr lvl="1">
              <a:lnSpc>
                <a:spcPct val="120000"/>
              </a:lnSpc>
            </a:pPr>
            <a:endParaRPr lang="fr-FR" dirty="0" smtClean="0"/>
          </a:p>
          <a:p>
            <a:pPr>
              <a:lnSpc>
                <a:spcPct val="120000"/>
              </a:lnSpc>
            </a:pPr>
            <a:r>
              <a:rPr lang="fr-FR" dirty="0" smtClean="0"/>
              <a:t>Exploitation</a:t>
            </a:r>
          </a:p>
          <a:p>
            <a:pPr lvl="1">
              <a:lnSpc>
                <a:spcPct val="120000"/>
              </a:lnSpc>
            </a:pPr>
            <a:r>
              <a:rPr lang="fr-FR" b="1" dirty="0" smtClean="0"/>
              <a:t>Inférence bayésienne</a:t>
            </a:r>
          </a:p>
          <a:p>
            <a:pPr lvl="1">
              <a:lnSpc>
                <a:spcPct val="120000"/>
              </a:lnSpc>
            </a:pPr>
            <a:r>
              <a:rPr lang="fr-FR" b="1" dirty="0" smtClean="0"/>
              <a:t>Arbres de décision</a:t>
            </a:r>
          </a:p>
          <a:p>
            <a:pPr lvl="1">
              <a:lnSpc>
                <a:spcPct val="120000"/>
              </a:lnSpc>
            </a:pPr>
            <a:r>
              <a:rPr lang="fr-FR" b="1" dirty="0" smtClean="0"/>
              <a:t>Autres</a:t>
            </a:r>
            <a:endParaRPr lang="fr-FR" b="1" dirty="0"/>
          </a:p>
        </p:txBody>
      </p:sp>
      <p:sp>
        <p:nvSpPr>
          <p:cNvPr id="20" name="Espace réservé du contenu 2"/>
          <p:cNvSpPr>
            <a:spLocks noGrp="1"/>
          </p:cNvSpPr>
          <p:nvPr>
            <p:ph idx="13" hasCustomPrompt="1"/>
          </p:nvPr>
        </p:nvSpPr>
        <p:spPr>
          <a:xfrm>
            <a:off x="5493657" y="1219201"/>
            <a:ext cx="3650343" cy="5329238"/>
          </a:xfrm>
        </p:spPr>
        <p:txBody>
          <a:bodyPr/>
          <a:lstStyle>
            <a:lvl1pPr>
              <a:defRPr sz="2400" b="1"/>
            </a:lvl1pPr>
            <a:lvl2pPr>
              <a:defRPr sz="2000"/>
            </a:lvl2pPr>
            <a:lvl3pPr>
              <a:defRPr sz="2000"/>
            </a:lvl3pPr>
            <a:lvl4pPr>
              <a:defRPr sz="2000"/>
            </a:lvl4pPr>
            <a:lvl5pPr>
              <a:defRPr sz="2000"/>
            </a:lvl5pPr>
          </a:lstStyle>
          <a:p>
            <a:pPr lvl="0"/>
            <a:r>
              <a:rPr lang="fr-FR" dirty="0" smtClean="0"/>
              <a:t>Cas industriel</a:t>
            </a:r>
            <a:endParaRPr lang="fr-FR" dirty="0"/>
          </a:p>
        </p:txBody>
      </p:sp>
      <p:pic>
        <p:nvPicPr>
          <p:cNvPr id="16" name="Image 15"/>
          <p:cNvPicPr/>
          <p:nvPr userDrawn="1"/>
        </p:nvPicPr>
        <p:blipFill>
          <a:blip r:embed="rId2" cstate="print"/>
          <a:srcRect l="13058" t="22353" r="63469" b="56064"/>
          <a:stretch>
            <a:fillRect/>
          </a:stretch>
        </p:blipFill>
        <p:spPr bwMode="auto">
          <a:xfrm>
            <a:off x="272537" y="6244936"/>
            <a:ext cx="1338054" cy="426027"/>
          </a:xfrm>
          <a:prstGeom prst="rect">
            <a:avLst/>
          </a:prstGeom>
          <a:noFill/>
          <a:ln w="9525">
            <a:noFill/>
            <a:miter lim="800000"/>
            <a:headEnd/>
            <a:tailEnd/>
          </a:ln>
        </p:spPr>
      </p:pic>
    </p:spTree>
    <p:extLst>
      <p:ext uri="{BB962C8B-B14F-4D97-AF65-F5344CB8AC3E}">
        <p14:creationId xmlns:p14="http://schemas.microsoft.com/office/powerpoint/2010/main" xmlns="" val="16179829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63486" y="1489075"/>
            <a:ext cx="7380514" cy="5059363"/>
          </a:xfrm>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12" name="Rectangle à coins arrondis 11"/>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15" name="Espace réservé du contenu 2"/>
          <p:cNvSpPr>
            <a:spLocks noGrp="1"/>
          </p:cNvSpPr>
          <p:nvPr>
            <p:ph idx="11" hasCustomPrompt="1"/>
          </p:nvPr>
        </p:nvSpPr>
        <p:spPr>
          <a:xfrm>
            <a:off x="116113" y="1422400"/>
            <a:ext cx="1603829" cy="4695371"/>
          </a:xfrm>
        </p:spPr>
        <p:txBody>
          <a:bodyPr/>
          <a:lstStyle>
            <a:lvl1pPr marL="93663" indent="-93663">
              <a:spcAft>
                <a:spcPts val="0"/>
              </a:spcAft>
              <a:defRPr sz="1100" b="1" i="0" cap="small" baseline="0">
                <a:solidFill>
                  <a:srgbClr val="0061B2"/>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eaLnBrk="1" hangingPunct="1">
              <a:defRPr/>
            </a:pPr>
            <a:r>
              <a:rPr lang="fr-FR" dirty="0" smtClean="0"/>
              <a:t>Introduction &amp; problématique</a:t>
            </a:r>
          </a:p>
          <a:p>
            <a:pPr eaLnBrk="1" hangingPunct="1">
              <a:defRPr/>
            </a:pPr>
            <a:r>
              <a:rPr lang="fr-FR" dirty="0" smtClean="0"/>
              <a:t>Etat de l’art</a:t>
            </a:r>
          </a:p>
          <a:p>
            <a:pPr lvl="1" eaLnBrk="1" hangingPunct="1">
              <a:defRPr/>
            </a:pPr>
            <a:r>
              <a:rPr lang="fr-FR" dirty="0" smtClean="0"/>
              <a:t>Partie1</a:t>
            </a:r>
          </a:p>
          <a:p>
            <a:pPr lvl="1" eaLnBrk="1" hangingPunct="1">
              <a:defRPr/>
            </a:pPr>
            <a:r>
              <a:rPr lang="fr-FR" dirty="0" smtClean="0"/>
              <a:t>Partie 2</a:t>
            </a:r>
          </a:p>
          <a:p>
            <a:pPr lvl="2" eaLnBrk="1" hangingPunct="1">
              <a:defRPr/>
            </a:pPr>
            <a:r>
              <a:rPr lang="fr-FR" dirty="0" smtClean="0"/>
              <a:t>Sous-partie</a:t>
            </a:r>
          </a:p>
          <a:p>
            <a:pPr eaLnBrk="1" hangingPunct="1">
              <a:defRPr/>
            </a:pPr>
            <a:r>
              <a:rPr lang="fr-FR" dirty="0" smtClean="0"/>
              <a:t>Solution proposée</a:t>
            </a:r>
          </a:p>
          <a:p>
            <a:pPr lvl="1" eaLnBrk="1" hangingPunct="1">
              <a:defRPr/>
            </a:pPr>
            <a:r>
              <a:rPr lang="fr-FR" dirty="0" smtClean="0"/>
              <a:t>Notions de base</a:t>
            </a:r>
          </a:p>
          <a:p>
            <a:pPr lvl="1" eaLnBrk="1" hangingPunct="1">
              <a:defRPr/>
            </a:pPr>
            <a:r>
              <a:rPr lang="fr-FR" dirty="0" smtClean="0"/>
              <a:t>Hypothèses</a:t>
            </a:r>
          </a:p>
          <a:p>
            <a:pPr lvl="1" eaLnBrk="1" hangingPunct="1">
              <a:defRPr/>
            </a:pPr>
            <a:r>
              <a:rPr lang="fr-FR" dirty="0" smtClean="0"/>
              <a:t>Modélisation</a:t>
            </a:r>
          </a:p>
          <a:p>
            <a:pPr lvl="1" eaLnBrk="1" hangingPunct="1">
              <a:defRPr/>
            </a:pPr>
            <a:r>
              <a:rPr lang="fr-FR" dirty="0" smtClean="0"/>
              <a:t>Données</a:t>
            </a:r>
          </a:p>
          <a:p>
            <a:pPr eaLnBrk="1" hangingPunct="1">
              <a:defRPr/>
            </a:pPr>
            <a:r>
              <a:rPr lang="fr-FR" dirty="0" smtClean="0"/>
              <a:t>Simulation</a:t>
            </a:r>
          </a:p>
          <a:p>
            <a:pPr lvl="1" eaLnBrk="1" hangingPunct="1">
              <a:defRPr/>
            </a:pPr>
            <a:r>
              <a:rPr lang="fr-FR" dirty="0" smtClean="0"/>
              <a:t>Résultats obtenus</a:t>
            </a:r>
          </a:p>
          <a:p>
            <a:pPr lvl="1" eaLnBrk="1" hangingPunct="1">
              <a:defRPr/>
            </a:pPr>
            <a:r>
              <a:rPr lang="fr-FR" dirty="0" smtClean="0"/>
              <a:t>Interprétation</a:t>
            </a:r>
          </a:p>
          <a:p>
            <a:pPr eaLnBrk="1" hangingPunct="1">
              <a:defRPr/>
            </a:pPr>
            <a:r>
              <a:rPr lang="fr-FR" dirty="0" smtClean="0"/>
              <a:t>Conclusion</a:t>
            </a:r>
          </a:p>
          <a:p>
            <a:pPr eaLnBrk="1" hangingPunct="1">
              <a:defRPr/>
            </a:pPr>
            <a:r>
              <a:rPr lang="fr-FR" dirty="0" smtClean="0"/>
              <a:t>Perspective</a:t>
            </a:r>
          </a:p>
        </p:txBody>
      </p:sp>
      <p:pic>
        <p:nvPicPr>
          <p:cNvPr id="16" name="Image 15"/>
          <p:cNvPicPr/>
          <p:nvPr userDrawn="1"/>
        </p:nvPicPr>
        <p:blipFill>
          <a:blip r:embed="rId2" cstate="print"/>
          <a:srcRect l="13058" t="22353" r="63469" b="56064"/>
          <a:stretch>
            <a:fillRect/>
          </a:stretch>
        </p:blipFill>
        <p:spPr bwMode="auto">
          <a:xfrm>
            <a:off x="272536" y="6192982"/>
            <a:ext cx="1275709" cy="477981"/>
          </a:xfrm>
          <a:prstGeom prst="rect">
            <a:avLst/>
          </a:prstGeom>
          <a:noFill/>
          <a:ln w="9525">
            <a:noFill/>
            <a:miter lim="800000"/>
            <a:headEnd/>
            <a:tailEnd/>
          </a:ln>
        </p:spPr>
      </p:pic>
    </p:spTree>
    <p:extLst>
      <p:ext uri="{BB962C8B-B14F-4D97-AF65-F5344CB8AC3E}">
        <p14:creationId xmlns:p14="http://schemas.microsoft.com/office/powerpoint/2010/main" xmlns="" val="2545851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243059" y="1457609"/>
            <a:ext cx="8645525" cy="3935130"/>
          </a:xfrm>
          <a:prstGeom prst="roundRect">
            <a:avLst>
              <a:gd name="adj" fmla="val 3143"/>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0" y="0"/>
            <a:ext cx="9143999" cy="968375"/>
          </a:xfrm>
        </p:spPr>
        <p:txBody>
          <a:bodyPr/>
          <a:lstStyle>
            <a:lvl1pPr>
              <a:defRPr sz="5400"/>
            </a:lvl1pPr>
          </a:lstStyle>
          <a:p>
            <a:r>
              <a:rPr lang="fr-FR" smtClean="0"/>
              <a:t>Cliquez pour modifier le style du titre</a:t>
            </a:r>
            <a:endParaRPr lang="fr-FR" dirty="0"/>
          </a:p>
        </p:txBody>
      </p:sp>
      <p:sp>
        <p:nvSpPr>
          <p:cNvPr id="3" name="Espace réservé du contenu 2"/>
          <p:cNvSpPr>
            <a:spLocks noGrp="1"/>
          </p:cNvSpPr>
          <p:nvPr>
            <p:ph idx="1"/>
          </p:nvPr>
        </p:nvSpPr>
        <p:spPr>
          <a:xfrm>
            <a:off x="416860" y="1489074"/>
            <a:ext cx="8337176" cy="3879631"/>
          </a:xfrm>
        </p:spPr>
        <p:txBody>
          <a:bodyPr anchor="ctr"/>
          <a:lstStyle>
            <a:lvl1pPr marL="457200" indent="-457200">
              <a:buFont typeface="+mj-lt"/>
              <a:buAutoNum type="arabicPeriod"/>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8" name="Espace réservé du pied de page 3"/>
          <p:cNvSpPr>
            <a:spLocks noGrp="1"/>
          </p:cNvSpPr>
          <p:nvPr>
            <p:ph type="ftr" sz="quarter" idx="10"/>
          </p:nvPr>
        </p:nvSpPr>
        <p:spPr>
          <a:xfrm>
            <a:off x="2935288" y="6521450"/>
            <a:ext cx="2895600" cy="336550"/>
          </a:xfrm>
          <a:prstGeom prst="rect">
            <a:avLst/>
          </a:prstGeom>
        </p:spPr>
        <p:txBody>
          <a:bodyPr/>
          <a:lstStyle>
            <a:lvl1pPr algn="ctr">
              <a:defRPr sz="1600">
                <a:ea typeface="+mn-ea"/>
                <a:cs typeface="+mn-cs"/>
              </a:defRPr>
            </a:lvl1pPr>
          </a:lstStyle>
          <a:p>
            <a:pPr>
              <a:defRPr/>
            </a:pPr>
            <a:endParaRPr lang="fr-FR"/>
          </a:p>
        </p:txBody>
      </p:sp>
      <p:pic>
        <p:nvPicPr>
          <p:cNvPr id="9" name="Image 8"/>
          <p:cNvPicPr/>
          <p:nvPr userDrawn="1"/>
        </p:nvPicPr>
        <p:blipFill>
          <a:blip r:embed="rId2" cstate="print"/>
          <a:srcRect l="13058" t="22353" r="63469" b="56064"/>
          <a:stretch>
            <a:fillRect/>
          </a:stretch>
        </p:blipFill>
        <p:spPr bwMode="auto">
          <a:xfrm>
            <a:off x="7099363" y="5690753"/>
            <a:ext cx="1649782" cy="647701"/>
          </a:xfrm>
          <a:prstGeom prst="rect">
            <a:avLst/>
          </a:prstGeom>
          <a:noFill/>
          <a:ln w="9525">
            <a:noFill/>
            <a:miter lim="800000"/>
            <a:headEnd/>
            <a:tailEnd/>
          </a:ln>
        </p:spPr>
      </p:pic>
    </p:spTree>
    <p:extLst>
      <p:ext uri="{BB962C8B-B14F-4D97-AF65-F5344CB8AC3E}">
        <p14:creationId xmlns:p14="http://schemas.microsoft.com/office/powerpoint/2010/main" xmlns="" val="1144393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pic>
        <p:nvPicPr>
          <p:cNvPr id="6" name="Picture 5"/>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l="20354" r="22118"/>
          <a:stretch>
            <a:fillRect/>
          </a:stretch>
        </p:blipFill>
        <p:spPr bwMode="auto">
          <a:xfrm>
            <a:off x="266700" y="6045200"/>
            <a:ext cx="750888"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4"/>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149350" y="6184900"/>
            <a:ext cx="698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06919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5" name="Rectangle à coins arrondis 4"/>
          <p:cNvSpPr/>
          <p:nvPr userDrawn="1"/>
        </p:nvSpPr>
        <p:spPr bwMode="auto">
          <a:xfrm>
            <a:off x="67237" y="1364343"/>
            <a:ext cx="1674478" cy="5406832"/>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1" y="0"/>
            <a:ext cx="9020174" cy="968375"/>
          </a:xfrm>
        </p:spPr>
        <p:txBody>
          <a:body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2514" y="1489075"/>
            <a:ext cx="7351486" cy="5059363"/>
          </a:xfrm>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pied de page 3"/>
          <p:cNvSpPr>
            <a:spLocks noGrp="1"/>
          </p:cNvSpPr>
          <p:nvPr>
            <p:ph type="ftr" sz="quarter" idx="12"/>
          </p:nvPr>
        </p:nvSpPr>
        <p:spPr>
          <a:xfrm>
            <a:off x="3151188" y="6548438"/>
            <a:ext cx="3168650" cy="309562"/>
          </a:xfrm>
          <a:prstGeom prst="rect">
            <a:avLst/>
          </a:prstGeom>
        </p:spPr>
        <p:txBody>
          <a:bodyPr/>
          <a:lstStyle>
            <a:lvl1pPr algn="ctr">
              <a:defRPr>
                <a:ea typeface="+mn-ea"/>
                <a:cs typeface="+mn-cs"/>
              </a:defRPr>
            </a:lvl1pPr>
          </a:lstStyle>
          <a:p>
            <a:pPr>
              <a:defRPr/>
            </a:pPr>
            <a:endParaRPr lang="fr-FR"/>
          </a:p>
        </p:txBody>
      </p:sp>
      <p:sp>
        <p:nvSpPr>
          <p:cNvPr id="11" name="Rectangle à coins arrondis 10"/>
          <p:cNvSpPr/>
          <p:nvPr userDrawn="1"/>
        </p:nvSpPr>
        <p:spPr bwMode="auto">
          <a:xfrm>
            <a:off x="134357" y="6125029"/>
            <a:ext cx="1549300" cy="582729"/>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6" name="Espace réservé du contenu 2"/>
          <p:cNvSpPr>
            <a:spLocks noGrp="1"/>
          </p:cNvSpPr>
          <p:nvPr>
            <p:ph idx="11" hasCustomPrompt="1"/>
          </p:nvPr>
        </p:nvSpPr>
        <p:spPr>
          <a:xfrm>
            <a:off x="116113" y="1422400"/>
            <a:ext cx="1603829" cy="4688114"/>
          </a:xfrm>
        </p:spPr>
        <p:txBody>
          <a:bodyPr/>
          <a:lstStyle>
            <a:lvl1pPr marL="93663" indent="-93663">
              <a:spcAft>
                <a:spcPts val="0"/>
              </a:spcAft>
              <a:defRPr sz="1100" b="1" i="0" cap="small" baseline="0">
                <a:solidFill>
                  <a:srgbClr val="C00000"/>
                </a:solidFill>
                <a:effectLst/>
                <a:latin typeface="Arial Narrow" pitchFamily="34" charset="0"/>
                <a:cs typeface="Times New Roman" pitchFamily="18" charset="0"/>
              </a:defRPr>
            </a:lvl1pPr>
            <a:lvl2pPr marL="268288" indent="-85725">
              <a:spcAft>
                <a:spcPts val="0"/>
              </a:spcAft>
              <a:buFont typeface="Arial" pitchFamily="34" charset="0"/>
              <a:buChar char="•"/>
              <a:defRPr sz="1000" b="0"/>
            </a:lvl2pPr>
            <a:lvl3pPr marL="363538" indent="-95250">
              <a:spcAft>
                <a:spcPts val="0"/>
              </a:spcAft>
              <a:defRPr sz="900" i="1"/>
            </a:lvl3pPr>
            <a:lvl4pPr marL="538163" indent="-174625">
              <a:defRPr sz="1200"/>
            </a:lvl4pPr>
            <a:lvl5pPr marL="538163" indent="-174625">
              <a:defRPr sz="1200"/>
            </a:lvl5pPr>
          </a:lstStyle>
          <a:p>
            <a:pPr eaLnBrk="1" hangingPunct="1">
              <a:defRPr/>
            </a:pPr>
            <a:r>
              <a:rPr lang="fr-FR" dirty="0" smtClean="0"/>
              <a:t>Introduction &amp; problématique</a:t>
            </a:r>
          </a:p>
          <a:p>
            <a:pPr eaLnBrk="1" hangingPunct="1">
              <a:defRPr/>
            </a:pPr>
            <a:r>
              <a:rPr lang="fr-FR" dirty="0" smtClean="0"/>
              <a:t>Etat de l’art</a:t>
            </a:r>
          </a:p>
          <a:p>
            <a:pPr lvl="1" eaLnBrk="1" hangingPunct="1">
              <a:defRPr/>
            </a:pPr>
            <a:r>
              <a:rPr lang="fr-FR" dirty="0" smtClean="0"/>
              <a:t>Partie1</a:t>
            </a:r>
          </a:p>
          <a:p>
            <a:pPr lvl="1" eaLnBrk="1" hangingPunct="1">
              <a:defRPr/>
            </a:pPr>
            <a:r>
              <a:rPr lang="fr-FR" dirty="0" smtClean="0"/>
              <a:t>Partie 2</a:t>
            </a:r>
          </a:p>
          <a:p>
            <a:pPr lvl="2" eaLnBrk="1" hangingPunct="1">
              <a:defRPr/>
            </a:pPr>
            <a:r>
              <a:rPr lang="fr-FR" dirty="0" smtClean="0"/>
              <a:t>Sous-partie</a:t>
            </a:r>
          </a:p>
          <a:p>
            <a:pPr eaLnBrk="1" hangingPunct="1">
              <a:defRPr/>
            </a:pPr>
            <a:r>
              <a:rPr lang="fr-FR" dirty="0" smtClean="0"/>
              <a:t>Solution proposée</a:t>
            </a:r>
          </a:p>
          <a:p>
            <a:pPr lvl="1" eaLnBrk="1" hangingPunct="1">
              <a:defRPr/>
            </a:pPr>
            <a:r>
              <a:rPr lang="fr-FR" dirty="0" smtClean="0"/>
              <a:t>Notions de base</a:t>
            </a:r>
          </a:p>
          <a:p>
            <a:pPr lvl="1" eaLnBrk="1" hangingPunct="1">
              <a:defRPr/>
            </a:pPr>
            <a:r>
              <a:rPr lang="fr-FR" dirty="0" smtClean="0"/>
              <a:t>Hypothèses</a:t>
            </a:r>
          </a:p>
          <a:p>
            <a:pPr lvl="1" eaLnBrk="1" hangingPunct="1">
              <a:defRPr/>
            </a:pPr>
            <a:r>
              <a:rPr lang="fr-FR" dirty="0" smtClean="0"/>
              <a:t>Modélisation</a:t>
            </a:r>
          </a:p>
          <a:p>
            <a:pPr lvl="1" eaLnBrk="1" hangingPunct="1">
              <a:defRPr/>
            </a:pPr>
            <a:r>
              <a:rPr lang="fr-FR" dirty="0" smtClean="0"/>
              <a:t>Données</a:t>
            </a:r>
          </a:p>
          <a:p>
            <a:pPr eaLnBrk="1" hangingPunct="1">
              <a:defRPr/>
            </a:pPr>
            <a:r>
              <a:rPr lang="fr-FR" dirty="0" smtClean="0"/>
              <a:t>Simulation</a:t>
            </a:r>
          </a:p>
          <a:p>
            <a:pPr lvl="1" eaLnBrk="1" hangingPunct="1">
              <a:defRPr/>
            </a:pPr>
            <a:r>
              <a:rPr lang="fr-FR" dirty="0" smtClean="0"/>
              <a:t>Résultats obtenus</a:t>
            </a:r>
          </a:p>
          <a:p>
            <a:pPr lvl="1" eaLnBrk="1" hangingPunct="1">
              <a:defRPr/>
            </a:pPr>
            <a:r>
              <a:rPr lang="fr-FR" dirty="0" smtClean="0"/>
              <a:t>Interprétation</a:t>
            </a:r>
          </a:p>
          <a:p>
            <a:pPr eaLnBrk="1" hangingPunct="1">
              <a:defRPr/>
            </a:pPr>
            <a:r>
              <a:rPr lang="fr-FR" dirty="0" smtClean="0"/>
              <a:t>Conclusion</a:t>
            </a:r>
          </a:p>
          <a:p>
            <a:pPr eaLnBrk="1" hangingPunct="1">
              <a:defRPr/>
            </a:pPr>
            <a:r>
              <a:rPr lang="fr-FR" dirty="0" smtClean="0"/>
              <a:t>Perspective</a:t>
            </a:r>
          </a:p>
        </p:txBody>
      </p:sp>
      <p:pic>
        <p:nvPicPr>
          <p:cNvPr id="14" name="Image 13"/>
          <p:cNvPicPr/>
          <p:nvPr userDrawn="1"/>
        </p:nvPicPr>
        <p:blipFill>
          <a:blip r:embed="rId2" cstate="print"/>
          <a:srcRect l="13058" t="22353" r="63469" b="56064"/>
          <a:stretch>
            <a:fillRect/>
          </a:stretch>
        </p:blipFill>
        <p:spPr bwMode="auto">
          <a:xfrm>
            <a:off x="234436" y="6182591"/>
            <a:ext cx="1386546" cy="477982"/>
          </a:xfrm>
          <a:prstGeom prst="rect">
            <a:avLst/>
          </a:prstGeom>
          <a:noFill/>
          <a:ln w="9525">
            <a:noFill/>
            <a:miter lim="800000"/>
            <a:headEnd/>
            <a:tailEnd/>
          </a:ln>
        </p:spPr>
      </p:pic>
    </p:spTree>
    <p:extLst>
      <p:ext uri="{BB962C8B-B14F-4D97-AF65-F5344CB8AC3E}">
        <p14:creationId xmlns:p14="http://schemas.microsoft.com/office/powerpoint/2010/main" xmlns="" val="3262896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6097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2114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543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77331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u pied de page 6"/>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22227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2960531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1588478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878060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1501597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31745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1313" y="252413"/>
            <a:ext cx="2128837" cy="55499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300038" y="252413"/>
            <a:ext cx="6238875" cy="55499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433641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243059" y="1457609"/>
            <a:ext cx="8645525" cy="3935130"/>
          </a:xfrm>
          <a:prstGeom prst="roundRect">
            <a:avLst>
              <a:gd name="adj" fmla="val 3143"/>
            </a:avLst>
          </a:prstGeom>
          <a:solidFill>
            <a:schemeClr val="bg1">
              <a:lumMod val="85000"/>
            </a:schemeClr>
          </a:solidFill>
          <a:ln w="28575" cap="flat" cmpd="sng" algn="ctr">
            <a:solidFill>
              <a:srgbClr val="990000"/>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2" name="Titre 1"/>
          <p:cNvSpPr>
            <a:spLocks noGrp="1"/>
          </p:cNvSpPr>
          <p:nvPr>
            <p:ph type="title"/>
          </p:nvPr>
        </p:nvSpPr>
        <p:spPr>
          <a:xfrm>
            <a:off x="0" y="0"/>
            <a:ext cx="9143999" cy="968375"/>
          </a:xfrm>
        </p:spPr>
        <p:txBody>
          <a:bodyPr/>
          <a:lstStyle>
            <a:lvl1pPr>
              <a:defRPr sz="5400"/>
            </a:lvl1pPr>
          </a:lstStyle>
          <a:p>
            <a:r>
              <a:rPr lang="fr-FR" smtClean="0"/>
              <a:t>Cliquez pour modifier le style du titre</a:t>
            </a:r>
            <a:endParaRPr lang="fr-FR" dirty="0"/>
          </a:p>
        </p:txBody>
      </p:sp>
      <p:sp>
        <p:nvSpPr>
          <p:cNvPr id="3" name="Espace réservé du contenu 2"/>
          <p:cNvSpPr>
            <a:spLocks noGrp="1"/>
          </p:cNvSpPr>
          <p:nvPr>
            <p:ph idx="1"/>
          </p:nvPr>
        </p:nvSpPr>
        <p:spPr>
          <a:xfrm>
            <a:off x="416860" y="1489074"/>
            <a:ext cx="8337176" cy="3879631"/>
          </a:xfrm>
        </p:spPr>
        <p:txBody>
          <a:bodyPr anchor="ctr"/>
          <a:lstStyle>
            <a:lvl1pPr marL="457200" indent="-457200">
              <a:buFont typeface="+mj-lt"/>
              <a:buAutoNum type="arabicPeriod"/>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8" name="Espace réservé du pied de page 3"/>
          <p:cNvSpPr>
            <a:spLocks noGrp="1"/>
          </p:cNvSpPr>
          <p:nvPr>
            <p:ph type="ftr" sz="quarter" idx="10"/>
          </p:nvPr>
        </p:nvSpPr>
        <p:spPr>
          <a:xfrm>
            <a:off x="2935288" y="6521450"/>
            <a:ext cx="2895600" cy="336550"/>
          </a:xfrm>
          <a:prstGeom prst="rect">
            <a:avLst/>
          </a:prstGeom>
        </p:spPr>
        <p:txBody>
          <a:bodyPr/>
          <a:lstStyle>
            <a:lvl1pPr algn="ctr">
              <a:defRPr sz="1600">
                <a:ea typeface="+mn-ea"/>
                <a:cs typeface="+mn-cs"/>
              </a:defRPr>
            </a:lvl1pPr>
          </a:lstStyle>
          <a:p>
            <a:pPr>
              <a:defRPr/>
            </a:pPr>
            <a:endParaRPr lang="fr-FR"/>
          </a:p>
        </p:txBody>
      </p:sp>
    </p:spTree>
    <p:extLst>
      <p:ext uri="{BB962C8B-B14F-4D97-AF65-F5344CB8AC3E}">
        <p14:creationId xmlns:p14="http://schemas.microsoft.com/office/powerpoint/2010/main" xmlns="" val="300375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re et contenu">
    <p:bg>
      <p:bgPr>
        <a:blipFill dpi="0" rotWithShape="0">
          <a:blip r:embed="rId2" cstate="print">
            <a:extLst>
              <a:ext uri="{BEBA8EAE-BF5A-486C-A8C5-ECC9F3942E4B}">
                <a14:imgProps xmlns:a14="http://schemas.microsoft.com/office/drawing/2010/main" xmlns="">
                  <a14:imgLayer r:embed="rId3">
                    <a14:imgEffect>
                      <a14:saturation sat="16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pic>
        <p:nvPicPr>
          <p:cNvPr id="9" name="Image 8"/>
          <p:cNvPicPr/>
          <p:nvPr userDrawn="1"/>
        </p:nvPicPr>
        <p:blipFill>
          <a:blip r:embed="rId4" cstate="print"/>
          <a:srcRect l="13058" t="22353" r="63469" b="56064"/>
          <a:stretch>
            <a:fillRect/>
          </a:stretch>
        </p:blipFill>
        <p:spPr bwMode="auto">
          <a:xfrm>
            <a:off x="324491" y="6012872"/>
            <a:ext cx="1473136" cy="616528"/>
          </a:xfrm>
          <a:prstGeom prst="rect">
            <a:avLst/>
          </a:prstGeom>
          <a:noFill/>
          <a:ln w="9525">
            <a:noFill/>
            <a:miter lim="800000"/>
            <a:headEnd/>
            <a:tailEnd/>
          </a:ln>
        </p:spPr>
      </p:pic>
    </p:spTree>
    <p:extLst>
      <p:ext uri="{BB962C8B-B14F-4D97-AF65-F5344CB8AC3E}">
        <p14:creationId xmlns:p14="http://schemas.microsoft.com/office/powerpoint/2010/main" xmlns="" val="4045509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4" name="Rectangle à coins arrondis 3"/>
          <p:cNvSpPr/>
          <p:nvPr userDrawn="1"/>
        </p:nvSpPr>
        <p:spPr bwMode="auto">
          <a:xfrm>
            <a:off x="67236" y="1479175"/>
            <a:ext cx="1963270" cy="5292000"/>
          </a:xfrm>
          <a:prstGeom prst="roundRect">
            <a:avLst>
              <a:gd name="adj" fmla="val 8448"/>
            </a:avLst>
          </a:prstGeom>
          <a:solidFill>
            <a:schemeClr val="bg1">
              <a:lumMod val="85000"/>
            </a:schemeClr>
          </a:solid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cs typeface="+mn-cs"/>
            </a:endParaRPr>
          </a:p>
        </p:txBody>
      </p:sp>
      <p:sp>
        <p:nvSpPr>
          <p:cNvPr id="5" name="Rectangle à coins arrondis 4"/>
          <p:cNvSpPr/>
          <p:nvPr userDrawn="1"/>
        </p:nvSpPr>
        <p:spPr bwMode="auto">
          <a:xfrm>
            <a:off x="148871" y="5943600"/>
            <a:ext cx="1800000" cy="742387"/>
          </a:xfrm>
          <a:prstGeom prst="roundRect">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wrap="none" lIns="90000" tIns="46800" rIns="90000" bIns="46800" anchor="ctr"/>
          <a:lstStyle/>
          <a:p>
            <a:pPr>
              <a:defRPr/>
            </a:pPr>
            <a:endParaRPr lang="fr-FR">
              <a:ea typeface="+mn-ea"/>
            </a:endParaRPr>
          </a:p>
        </p:txBody>
      </p:sp>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pic>
        <p:nvPicPr>
          <p:cNvPr id="9" name="Image 8"/>
          <p:cNvPicPr/>
          <p:nvPr userDrawn="1"/>
        </p:nvPicPr>
        <p:blipFill>
          <a:blip r:embed="rId2" cstate="print"/>
          <a:srcRect l="13058" t="22353" r="63469" b="56064"/>
          <a:stretch>
            <a:fillRect/>
          </a:stretch>
        </p:blipFill>
        <p:spPr bwMode="auto">
          <a:xfrm>
            <a:off x="272536" y="6023262"/>
            <a:ext cx="1649782" cy="647701"/>
          </a:xfrm>
          <a:prstGeom prst="rect">
            <a:avLst/>
          </a:prstGeom>
          <a:noFill/>
          <a:ln w="9525">
            <a:noFill/>
            <a:miter lim="800000"/>
            <a:headEnd/>
            <a:tailEnd/>
          </a:ln>
        </p:spPr>
      </p:pic>
    </p:spTree>
    <p:extLst>
      <p:ext uri="{BB962C8B-B14F-4D97-AF65-F5344CB8AC3E}">
        <p14:creationId xmlns:p14="http://schemas.microsoft.com/office/powerpoint/2010/main" xmlns="" val="1906922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u pied de page 3"/>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35526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2114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543550" y="1489075"/>
            <a:ext cx="3276600"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799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u pied de page 6"/>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524988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a:xfrm>
            <a:off x="3124200" y="6365875"/>
            <a:ext cx="2895600" cy="247650"/>
          </a:xfrm>
          <a:prstGeom prst="rect">
            <a:avLst/>
          </a:prstGeom>
        </p:spPr>
        <p:txBody>
          <a:bodyPr/>
          <a:lstStyle>
            <a:lvl1pPr>
              <a:defRPr>
                <a:ea typeface="+mn-ea"/>
                <a:cs typeface="+mn-cs"/>
              </a:defRPr>
            </a:lvl1pPr>
          </a:lstStyle>
          <a:p>
            <a:pPr>
              <a:defRPr/>
            </a:pPr>
            <a:endParaRPr lang="fr-FR"/>
          </a:p>
        </p:txBody>
      </p:sp>
    </p:spTree>
    <p:extLst>
      <p:ext uri="{BB962C8B-B14F-4D97-AF65-F5344CB8AC3E}">
        <p14:creationId xmlns:p14="http://schemas.microsoft.com/office/powerpoint/2010/main" xmlns="" val="320900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14550" y="1489075"/>
            <a:ext cx="7029450"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027" name="Rectangle 7"/>
          <p:cNvSpPr>
            <a:spLocks noGrp="1" noChangeArrowheads="1"/>
          </p:cNvSpPr>
          <p:nvPr>
            <p:ph type="title"/>
          </p:nvPr>
        </p:nvSpPr>
        <p:spPr bwMode="gray">
          <a:xfrm>
            <a:off x="0" y="0"/>
            <a:ext cx="9020175"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ctr" anchorCtr="0" compatLnSpc="1">
            <a:prstTxWarp prst="textNoShape">
              <a:avLst/>
            </a:prstTxWarp>
          </a:bodyPr>
          <a:lstStyle/>
          <a:p>
            <a:pPr lvl="0"/>
            <a:endParaRPr lang="de-DE"/>
          </a:p>
        </p:txBody>
      </p:sp>
      <p:sp>
        <p:nvSpPr>
          <p:cNvPr id="110597" name="Rectangle 5"/>
          <p:cNvSpPr>
            <a:spLocks noChangeArrowheads="1"/>
          </p:cNvSpPr>
          <p:nvPr/>
        </p:nvSpPr>
        <p:spPr bwMode="gray">
          <a:xfrm>
            <a:off x="8172450" y="6575425"/>
            <a:ext cx="971550" cy="282575"/>
          </a:xfrm>
          <a:prstGeom prst="roundRect">
            <a:avLst/>
          </a:prstGeom>
          <a:solidFill>
            <a:schemeClr val="bg1"/>
          </a:solidFill>
          <a:ln w="9525">
            <a:noFill/>
            <a:miter lim="800000"/>
            <a:headEnd/>
            <a:tailEnd/>
          </a:ln>
          <a:effectLst/>
        </p:spPr>
        <p:txBody>
          <a:bodyPr/>
          <a:lstStyle/>
          <a:p>
            <a:pPr algn="ctr"/>
            <a:r>
              <a:rPr lang="de-DE" sz="1000" b="1"/>
              <a:t>Page </a:t>
            </a:r>
            <a:r>
              <a:rPr lang="de-DE" sz="1000" b="1">
                <a:sym typeface="Wingdings" charset="0"/>
              </a:rPr>
              <a:t></a:t>
            </a:r>
            <a:r>
              <a:rPr lang="de-DE" sz="1000" b="1"/>
              <a:t> </a:t>
            </a:r>
            <a:fld id="{C82124D2-446A-A944-BF31-428EFCEA3674}" type="slidenum">
              <a:rPr lang="de-DE" sz="1000" b="1"/>
              <a:pPr algn="ctr"/>
              <a:t>‹N°›</a:t>
            </a:fld>
            <a:endParaRPr lang="de-DE" sz="1000" b="1"/>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44"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xStyles>
    <p:titleStyle>
      <a:lvl1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1pPr>
      <a:lvl2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2pPr>
      <a:lvl3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3pPr>
      <a:lvl4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4pPr>
      <a:lvl5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sz="2000">
          <a:solidFill>
            <a:schemeClr val="tx1"/>
          </a:solidFill>
          <a:latin typeface="+mn-lt"/>
          <a:ea typeface="ＭＳ Ｐゴシック" charset="0"/>
          <a:cs typeface="+mn-cs"/>
        </a:defRPr>
      </a:lvl1pPr>
      <a:lvl2pPr marL="444500" indent="-261938" algn="l" rtl="0" eaLnBrk="0" fontAlgn="base" hangingPunct="0">
        <a:spcBef>
          <a:spcPct val="0"/>
        </a:spcBef>
        <a:spcAft>
          <a:spcPct val="40000"/>
        </a:spcAft>
        <a:buChar char="–"/>
        <a:defRPr sz="2800">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sz="2400">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sz="2000">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sz="2000">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14550" y="1489075"/>
            <a:ext cx="7029450"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027" name="Rectangle 7"/>
          <p:cNvSpPr>
            <a:spLocks noGrp="1" noChangeArrowheads="1"/>
          </p:cNvSpPr>
          <p:nvPr>
            <p:ph type="title"/>
          </p:nvPr>
        </p:nvSpPr>
        <p:spPr bwMode="gray">
          <a:xfrm>
            <a:off x="0" y="0"/>
            <a:ext cx="9020175"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ctr" anchorCtr="0" compatLnSpc="1">
            <a:prstTxWarp prst="textNoShape">
              <a:avLst/>
            </a:prstTxWarp>
          </a:bodyPr>
          <a:lstStyle/>
          <a:p>
            <a:pPr lvl="0"/>
            <a:endParaRPr lang="de-DE"/>
          </a:p>
        </p:txBody>
      </p:sp>
      <p:sp>
        <p:nvSpPr>
          <p:cNvPr id="110597" name="Rectangle 5"/>
          <p:cNvSpPr>
            <a:spLocks noChangeArrowheads="1"/>
          </p:cNvSpPr>
          <p:nvPr/>
        </p:nvSpPr>
        <p:spPr bwMode="gray">
          <a:xfrm>
            <a:off x="8172450" y="6575425"/>
            <a:ext cx="971550" cy="282575"/>
          </a:xfrm>
          <a:prstGeom prst="roundRect">
            <a:avLst/>
          </a:prstGeom>
          <a:solidFill>
            <a:schemeClr val="bg1"/>
          </a:solidFill>
          <a:ln w="9525">
            <a:noFill/>
            <a:miter lim="800000"/>
            <a:headEnd/>
            <a:tailEnd/>
          </a:ln>
          <a:effectLst/>
        </p:spPr>
        <p:txBody>
          <a:bodyPr/>
          <a:lstStyle/>
          <a:p>
            <a:pPr algn="ctr"/>
            <a:r>
              <a:rPr lang="de-DE" sz="1000" b="1"/>
              <a:t>Page </a:t>
            </a:r>
            <a:r>
              <a:rPr lang="de-DE" sz="1000" b="1">
                <a:sym typeface="Wingdings" charset="0"/>
              </a:rPr>
              <a:t></a:t>
            </a:r>
            <a:r>
              <a:rPr lang="de-DE" sz="1000" b="1"/>
              <a:t> </a:t>
            </a:r>
            <a:fld id="{C82124D2-446A-A944-BF31-428EFCEA3674}" type="slidenum">
              <a:rPr lang="de-DE" sz="1000" b="1"/>
              <a:pPr algn="ctr"/>
              <a:t>‹N°›</a:t>
            </a:fld>
            <a:endParaRPr lang="de-DE" sz="1000" b="1"/>
          </a:p>
        </p:txBody>
      </p:sp>
    </p:spTree>
    <p:extLst>
      <p:ext uri="{BB962C8B-B14F-4D97-AF65-F5344CB8AC3E}">
        <p14:creationId xmlns:p14="http://schemas.microsoft.com/office/powerpoint/2010/main" xmlns="" val="143724359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59"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p:txStyles>
    <p:titleStyle>
      <a:lvl1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1pPr>
      <a:lvl2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2pPr>
      <a:lvl3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3pPr>
      <a:lvl4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4pPr>
      <a:lvl5pPr algn="ctr" rtl="0" eaLnBrk="0" fontAlgn="base" hangingPunct="0">
        <a:lnSpc>
          <a:spcPct val="90000"/>
        </a:lnSpc>
        <a:spcBef>
          <a:spcPct val="0"/>
        </a:spcBef>
        <a:spcAft>
          <a:spcPct val="0"/>
        </a:spcAft>
        <a:defRPr sz="2600" b="1">
          <a:solidFill>
            <a:schemeClr val="bg1"/>
          </a:solidFill>
          <a:latin typeface="Arial Narrow" pitchFamily="34" charset="0"/>
          <a:ea typeface="ＭＳ Ｐゴシック" charset="0"/>
          <a:cs typeface="Tahoma" pitchFamily="34"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sz="2000">
          <a:solidFill>
            <a:schemeClr val="tx1"/>
          </a:solidFill>
          <a:latin typeface="+mn-lt"/>
          <a:ea typeface="ＭＳ Ｐゴシック" charset="0"/>
          <a:cs typeface="+mn-cs"/>
        </a:defRPr>
      </a:lvl1pPr>
      <a:lvl2pPr marL="444500" indent="-261938" algn="l" rtl="0" eaLnBrk="0" fontAlgn="base" hangingPunct="0">
        <a:spcBef>
          <a:spcPct val="0"/>
        </a:spcBef>
        <a:spcAft>
          <a:spcPct val="40000"/>
        </a:spcAft>
        <a:buChar char="–"/>
        <a:defRPr sz="2800">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sz="2400">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sz="2000">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sz="2000">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0" y="4835045"/>
            <a:ext cx="9009530" cy="1202499"/>
          </a:xfrm>
        </p:spPr>
        <p:txBody>
          <a:bodyPr/>
          <a:lstStyle/>
          <a:p>
            <a:pPr algn="ctr">
              <a:lnSpc>
                <a:spcPts val="3200"/>
              </a:lnSpc>
            </a:pPr>
            <a:r>
              <a:rPr lang="en-CA" dirty="0" smtClean="0"/>
              <a:t>CHAPITRE 7 : La structure </a:t>
            </a:r>
            <a:r>
              <a:rPr lang="en-CA" dirty="0" err="1" smtClean="0"/>
              <a:t>organisationnelle</a:t>
            </a:r>
            <a:r>
              <a:rPr lang="en-CA" dirty="0" smtClean="0"/>
              <a:t> </a:t>
            </a:r>
            <a:r>
              <a:rPr lang="en-CA" dirty="0" smtClean="0">
                <a:solidFill>
                  <a:schemeClr val="bg1"/>
                </a:solidFill>
              </a:rPr>
              <a:t/>
            </a:r>
            <a:br>
              <a:rPr lang="en-CA" dirty="0" smtClean="0">
                <a:solidFill>
                  <a:schemeClr val="bg1"/>
                </a:solidFill>
              </a:rPr>
            </a:br>
            <a:endParaRPr lang="fr-FR" i="1" dirty="0">
              <a:solidFill>
                <a:schemeClr val="bg1"/>
              </a:solidFill>
            </a:endParaRPr>
          </a:p>
        </p:txBody>
      </p:sp>
      <p:sp>
        <p:nvSpPr>
          <p:cNvPr id="6" name="Sous-titre 5"/>
          <p:cNvSpPr>
            <a:spLocks noGrp="1"/>
          </p:cNvSpPr>
          <p:nvPr>
            <p:ph type="subTitle" idx="1"/>
          </p:nvPr>
        </p:nvSpPr>
        <p:spPr>
          <a:xfrm>
            <a:off x="2517730" y="3594971"/>
            <a:ext cx="3569918" cy="588723"/>
          </a:xfrm>
        </p:spPr>
        <p:txBody>
          <a:bodyPr/>
          <a:lstStyle/>
          <a:p>
            <a:pPr algn="ctr"/>
            <a:r>
              <a:rPr lang="fr-FR" sz="1800" cap="none" dirty="0" smtClean="0">
                <a:solidFill>
                  <a:schemeClr val="bg2"/>
                </a:solidFill>
              </a:rPr>
              <a:t> </a:t>
            </a:r>
          </a:p>
          <a:p>
            <a:pPr algn="ctr"/>
            <a:r>
              <a:rPr lang="fr-FR" b="1" dirty="0" smtClean="0">
                <a:solidFill>
                  <a:schemeClr val="bg2"/>
                </a:solidFill>
                <a:effectLst>
                  <a:outerShdw blurRad="50800" dist="38100" dir="2700000" algn="tl" rotWithShape="0">
                    <a:prstClr val="black">
                      <a:alpha val="40000"/>
                    </a:prstClr>
                  </a:outerShdw>
                </a:effectLst>
              </a:rPr>
              <a:t> </a:t>
            </a:r>
            <a:r>
              <a:rPr lang="fr-FR" sz="1800" b="1" dirty="0" smtClean="0">
                <a:effectLst>
                  <a:outerShdw blurRad="50800" dist="38100" dir="2700000" algn="tl" rotWithShape="0">
                    <a:prstClr val="black">
                      <a:alpha val="40000"/>
                    </a:prstClr>
                  </a:outerShdw>
                </a:effectLst>
              </a:rPr>
              <a:t>Professeur :Dr </a:t>
            </a:r>
            <a:r>
              <a:rPr lang="fr-FR" sz="1800" b="1" dirty="0" err="1" smtClean="0">
                <a:effectLst>
                  <a:outerShdw blurRad="50800" dist="38100" dir="2700000" algn="tl" rotWithShape="0">
                    <a:prstClr val="black">
                      <a:alpha val="40000"/>
                    </a:prstClr>
                  </a:outerShdw>
                </a:effectLst>
              </a:rPr>
              <a:t>Séli</a:t>
            </a:r>
            <a:r>
              <a:rPr lang="fr-FR" sz="1800" b="1" dirty="0" smtClean="0">
                <a:effectLst>
                  <a:outerShdw blurRad="50800" dist="38100" dir="2700000" algn="tl" rotWithShape="0">
                    <a:prstClr val="black">
                      <a:alpha val="40000"/>
                    </a:prstClr>
                  </a:outerShdw>
                </a:effectLst>
              </a:rPr>
              <a:t> APEDOME</a:t>
            </a:r>
          </a:p>
          <a:p>
            <a:pPr algn="ctr"/>
            <a:endParaRPr lang="fr-FR" dirty="0">
              <a:solidFill>
                <a:schemeClr val="bg1"/>
              </a:solidFill>
            </a:endParaRPr>
          </a:p>
        </p:txBody>
      </p:sp>
      <p:sp>
        <p:nvSpPr>
          <p:cNvPr id="8" name="Rectangle 7"/>
          <p:cNvSpPr/>
          <p:nvPr/>
        </p:nvSpPr>
        <p:spPr>
          <a:xfrm>
            <a:off x="2535291" y="2319819"/>
            <a:ext cx="2901005" cy="755795"/>
          </a:xfrm>
          <a:prstGeom prst="rect">
            <a:avLst/>
          </a:prstGeom>
        </p:spPr>
        <p:txBody>
          <a:bodyPr>
            <a:prstTxWarp prst="textCanUp">
              <a:avLst>
                <a:gd name="adj" fmla="val 91037"/>
              </a:avLst>
            </a:prstTxWarp>
            <a:spAutoFit/>
          </a:bodyPr>
          <a:lstStyle/>
          <a:p>
            <a:pPr algn="ctr"/>
            <a:r>
              <a:rPr lang="fr-FR" sz="3200" i="1" kern="0" smtClean="0">
                <a:solidFill>
                  <a:schemeClr val="bg1"/>
                </a:solidFill>
                <a:effectLst>
                  <a:innerShdw blurRad="63500" dist="50800" dir="13500000">
                    <a:prstClr val="black">
                      <a:alpha val="50000"/>
                    </a:prstClr>
                  </a:innerShdw>
                </a:effectLst>
                <a:latin typeface="+mn-lt"/>
                <a:cs typeface="Calibri"/>
              </a:rPr>
              <a:t>Automne </a:t>
            </a:r>
            <a:r>
              <a:rPr lang="fr-FR" sz="3200" i="1" kern="0" smtClean="0">
                <a:solidFill>
                  <a:schemeClr val="bg1"/>
                </a:solidFill>
                <a:effectLst>
                  <a:innerShdw blurRad="63500" dist="50800" dir="13500000">
                    <a:prstClr val="black">
                      <a:alpha val="50000"/>
                    </a:prstClr>
                  </a:innerShdw>
                </a:effectLst>
                <a:latin typeface="+mn-lt"/>
                <a:cs typeface="Calibri"/>
              </a:rPr>
              <a:t>2019</a:t>
            </a:r>
            <a:endParaRPr lang="fr-FR" dirty="0">
              <a:solidFill>
                <a:schemeClr val="bg1"/>
              </a:solidFill>
              <a:effectLst>
                <a:innerShdw blurRad="63500" dist="50800" dir="13500000">
                  <a:prstClr val="black">
                    <a:alpha val="50000"/>
                  </a:prstClr>
                </a:innerShdw>
              </a:effectLst>
              <a:latin typeface="+mn-lt"/>
            </a:endParaRPr>
          </a:p>
        </p:txBody>
      </p:sp>
      <p:sp>
        <p:nvSpPr>
          <p:cNvPr id="7" name="Titre 4"/>
          <p:cNvSpPr txBox="1">
            <a:spLocks/>
          </p:cNvSpPr>
          <p:nvPr/>
        </p:nvSpPr>
        <p:spPr bwMode="gray">
          <a:xfrm>
            <a:off x="0" y="300624"/>
            <a:ext cx="9009530" cy="1202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bodyPr>
          <a:lstStyle/>
          <a:p>
            <a:pPr marL="0" marR="0" lvl="0" indent="0" algn="ctr" defTabSz="914400" rtl="0" eaLnBrk="0" fontAlgn="base" latinLnBrk="0" hangingPunct="0">
              <a:lnSpc>
                <a:spcPts val="3200"/>
              </a:lnSpc>
              <a:spcBef>
                <a:spcPct val="0"/>
              </a:spcBef>
              <a:spcAft>
                <a:spcPct val="0"/>
              </a:spcAft>
              <a:buClrTx/>
              <a:buSzTx/>
              <a:buFontTx/>
              <a:buNone/>
              <a:tabLst/>
              <a:defRPr/>
            </a:pP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INTRODUCTION</a:t>
            </a:r>
            <a:r>
              <a:rPr kumimoji="0" lang="en-CA" sz="3200" b="1" i="0" u="none" strike="noStrike" kern="0" cap="none" spc="0" normalizeH="0" noProof="0" dirty="0" smtClean="0">
                <a:ln>
                  <a:noFill/>
                </a:ln>
                <a:solidFill>
                  <a:schemeClr val="bg1"/>
                </a:solidFill>
                <a:effectLst/>
                <a:uLnTx/>
                <a:uFillTx/>
                <a:latin typeface="Arial Narrow" pitchFamily="34" charset="0"/>
                <a:ea typeface="ＭＳ Ｐゴシック" charset="0"/>
                <a:cs typeface="Tahoma" pitchFamily="34" charset="0"/>
              </a:rPr>
              <a:t> A LA GESTION DES AFFAIRES</a:t>
            </a: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
            </a:r>
            <a:b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br>
            <a:r>
              <a:rPr kumimoji="0" lang="en-CA" sz="3200" b="1" i="0"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ADM1700 </a:t>
            </a:r>
            <a:r>
              <a:rPr lang="en-CA" sz="3200" b="1" kern="0" dirty="0" smtClean="0">
                <a:solidFill>
                  <a:schemeClr val="bg1"/>
                </a:solidFill>
                <a:latin typeface="Arial Narrow" pitchFamily="34" charset="0"/>
                <a:cs typeface="Tahoma" pitchFamily="34" charset="0"/>
              </a:rPr>
              <a:t>A</a:t>
            </a:r>
            <a:r>
              <a:rPr kumimoji="0" lang="fr-FR" sz="3200" b="1" i="1"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t/>
            </a:r>
            <a:br>
              <a:rPr kumimoji="0" lang="fr-FR" sz="3200" b="1" i="1" u="none" strike="noStrike" kern="0" cap="none" spc="0" normalizeH="0" baseline="0" noProof="0" dirty="0" smtClean="0">
                <a:ln>
                  <a:noFill/>
                </a:ln>
                <a:solidFill>
                  <a:schemeClr val="bg1"/>
                </a:solidFill>
                <a:effectLst/>
                <a:uLnTx/>
                <a:uFillTx/>
                <a:latin typeface="Arial Narrow" pitchFamily="34" charset="0"/>
                <a:ea typeface="ＭＳ Ｐゴシック" charset="0"/>
                <a:cs typeface="Tahoma" pitchFamily="34" charset="0"/>
              </a:rPr>
            </a:br>
            <a:endParaRPr kumimoji="0" lang="fr-FR" sz="3200" b="1" i="1" u="none" strike="noStrike" kern="0" cap="none" spc="0" normalizeH="0" baseline="0" noProof="0" dirty="0">
              <a:ln>
                <a:noFill/>
              </a:ln>
              <a:solidFill>
                <a:schemeClr val="bg1"/>
              </a:solidFill>
              <a:effectLst/>
              <a:uLnTx/>
              <a:uFillTx/>
              <a:latin typeface="Arial Narrow" pitchFamily="34" charset="0"/>
              <a:ea typeface="ＭＳ Ｐゴシック" charset="0"/>
              <a:cs typeface="Tahom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regroupement des postes de travail selon différentes structures</a:t>
            </a:r>
            <a:endParaRPr lang="fr-FR" dirty="0"/>
          </a:p>
        </p:txBody>
      </p:sp>
      <p:sp>
        <p:nvSpPr>
          <p:cNvPr id="11" name="Flèche vers la droite 6"/>
          <p:cNvSpPr/>
          <p:nvPr/>
        </p:nvSpPr>
        <p:spPr bwMode="auto">
          <a:xfrm>
            <a:off x="475990" y="346926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ZoneTexte 14"/>
          <p:cNvSpPr txBox="1"/>
          <p:nvPr/>
        </p:nvSpPr>
        <p:spPr>
          <a:xfrm>
            <a:off x="1565754" y="1640910"/>
            <a:ext cx="3657600" cy="400110"/>
          </a:xfrm>
          <a:prstGeom prst="rect">
            <a:avLst/>
          </a:prstGeom>
          <a:noFill/>
        </p:spPr>
        <p:txBody>
          <a:bodyPr wrap="square" rtlCol="0">
            <a:spAutoFit/>
          </a:bodyPr>
          <a:lstStyle/>
          <a:p>
            <a:pPr>
              <a:buFont typeface="Wingdings" pitchFamily="2" charset="2"/>
              <a:buChar char="q"/>
            </a:pPr>
            <a:r>
              <a:rPr lang="fr-FR" dirty="0" smtClean="0"/>
              <a:t>Les structures par fonction</a:t>
            </a:r>
            <a:endParaRPr lang="fr-FR" dirty="0"/>
          </a:p>
        </p:txBody>
      </p:sp>
      <p:sp>
        <p:nvSpPr>
          <p:cNvPr id="13" name="ZoneTexte 12"/>
          <p:cNvSpPr txBox="1"/>
          <p:nvPr/>
        </p:nvSpPr>
        <p:spPr>
          <a:xfrm>
            <a:off x="1853850" y="2617940"/>
            <a:ext cx="7064681" cy="923330"/>
          </a:xfrm>
          <a:prstGeom prst="rect">
            <a:avLst/>
          </a:prstGeom>
          <a:noFill/>
        </p:spPr>
        <p:txBody>
          <a:bodyPr wrap="square" rtlCol="0">
            <a:spAutoFit/>
          </a:bodyPr>
          <a:lstStyle/>
          <a:p>
            <a:r>
              <a:rPr lang="fr-FR" sz="1800" dirty="0" smtClean="0"/>
              <a:t>Une structure composée de tous les services dont une entreprise a besoin pour la production de ses biens ou la prestation de ses services.</a:t>
            </a:r>
            <a:endParaRPr lang="fr-FR" sz="1800" dirty="0"/>
          </a:p>
        </p:txBody>
      </p:sp>
      <p:pic>
        <p:nvPicPr>
          <p:cNvPr id="17" name="Picture 2"/>
          <p:cNvPicPr>
            <a:picLocks noChangeAspect="1" noChangeArrowheads="1"/>
          </p:cNvPicPr>
          <p:nvPr/>
        </p:nvPicPr>
        <p:blipFill>
          <a:blip r:embed="rId2" cstate="print"/>
          <a:srcRect l="18276" t="21033" r="13465" b="12973"/>
          <a:stretch>
            <a:fillRect/>
          </a:stretch>
        </p:blipFill>
        <p:spPr bwMode="auto">
          <a:xfrm>
            <a:off x="6626268" y="1380416"/>
            <a:ext cx="2279736" cy="1239834"/>
          </a:xfrm>
          <a:prstGeom prst="rect">
            <a:avLst/>
          </a:prstGeom>
          <a:noFill/>
          <a:ln w="9525">
            <a:noFill/>
            <a:miter lim="800000"/>
            <a:headEnd/>
            <a:tailEnd/>
          </a:ln>
        </p:spPr>
      </p:pic>
      <p:pic>
        <p:nvPicPr>
          <p:cNvPr id="8" name="Image 7" descr="tableau_06-02.jpg"/>
          <p:cNvPicPr>
            <a:picLocks noChangeAspect="1"/>
          </p:cNvPicPr>
          <p:nvPr/>
        </p:nvPicPr>
        <p:blipFill>
          <a:blip r:embed="rId3" cstate="print"/>
          <a:stretch>
            <a:fillRect/>
          </a:stretch>
        </p:blipFill>
        <p:spPr>
          <a:xfrm>
            <a:off x="1596728" y="4174971"/>
            <a:ext cx="7754293" cy="2240814"/>
          </a:xfrm>
          <a:prstGeom prst="rect">
            <a:avLst/>
          </a:prstGeom>
        </p:spPr>
      </p:pic>
      <p:sp>
        <p:nvSpPr>
          <p:cNvPr id="10"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structure par départementalisation ou divisionnaires</a:t>
            </a:r>
            <a:endParaRPr lang="fr-FR" dirty="0"/>
          </a:p>
        </p:txBody>
      </p:sp>
      <p:pic>
        <p:nvPicPr>
          <p:cNvPr id="1026" name="Picture 2"/>
          <p:cNvPicPr>
            <a:picLocks noChangeAspect="1" noChangeArrowheads="1"/>
          </p:cNvPicPr>
          <p:nvPr/>
        </p:nvPicPr>
        <p:blipFill>
          <a:blip r:embed="rId2" cstate="print"/>
          <a:srcRect l="23014" t="45671" r="41809" b="31471"/>
          <a:stretch>
            <a:fillRect/>
          </a:stretch>
        </p:blipFill>
        <p:spPr bwMode="auto">
          <a:xfrm>
            <a:off x="7653403" y="2824679"/>
            <a:ext cx="1490597" cy="544822"/>
          </a:xfrm>
          <a:prstGeom prst="rect">
            <a:avLst/>
          </a:prstGeom>
          <a:noFill/>
          <a:ln w="9525">
            <a:noFill/>
            <a:miter lim="800000"/>
            <a:headEnd/>
            <a:tailEnd/>
          </a:ln>
        </p:spPr>
      </p:pic>
      <p:sp>
        <p:nvSpPr>
          <p:cNvPr id="11" name="Flèche vers la droite 6"/>
          <p:cNvSpPr/>
          <p:nvPr/>
        </p:nvSpPr>
        <p:spPr bwMode="auto">
          <a:xfrm>
            <a:off x="225469" y="381999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3" name="ZoneTexte 12"/>
          <p:cNvSpPr txBox="1"/>
          <p:nvPr/>
        </p:nvSpPr>
        <p:spPr>
          <a:xfrm>
            <a:off x="1853851" y="1402915"/>
            <a:ext cx="6739004" cy="1477328"/>
          </a:xfrm>
          <a:prstGeom prst="rect">
            <a:avLst/>
          </a:prstGeom>
          <a:noFill/>
        </p:spPr>
        <p:txBody>
          <a:bodyPr wrap="square" rtlCol="0">
            <a:spAutoFit/>
          </a:bodyPr>
          <a:lstStyle/>
          <a:p>
            <a:r>
              <a:rPr lang="fr-FR" sz="1800" dirty="0" smtClean="0"/>
              <a:t>Une structure organisationnelle  composée </a:t>
            </a:r>
            <a:r>
              <a:rPr lang="fr-FR" sz="1800" dirty="0" smtClean="0">
                <a:solidFill>
                  <a:srgbClr val="FF0000"/>
                </a:solidFill>
              </a:rPr>
              <a:t>de groupes d’activités distincts </a:t>
            </a:r>
            <a:r>
              <a:rPr lang="fr-FR" sz="1800" dirty="0" smtClean="0"/>
              <a:t>à l’intérieur desquels on retrouve les fonctions qui, mises ensemble, permettent la fabrication d’un produit spécifique pour un client en particulier ou offrent la prestation d’un service.</a:t>
            </a:r>
            <a:endParaRPr lang="fr-FR" sz="1800" dirty="0"/>
          </a:p>
        </p:txBody>
      </p:sp>
      <p:pic>
        <p:nvPicPr>
          <p:cNvPr id="14" name="Picture 2"/>
          <p:cNvPicPr>
            <a:picLocks noChangeAspect="1" noChangeArrowheads="1"/>
          </p:cNvPicPr>
          <p:nvPr/>
        </p:nvPicPr>
        <p:blipFill>
          <a:blip r:embed="rId3" cstate="print"/>
          <a:srcRect l="12592" t="21333" r="12620" b="4751"/>
          <a:stretch>
            <a:fillRect/>
          </a:stretch>
        </p:blipFill>
        <p:spPr bwMode="auto">
          <a:xfrm>
            <a:off x="1884443" y="3212734"/>
            <a:ext cx="5844115" cy="3248931"/>
          </a:xfrm>
          <a:prstGeom prst="rect">
            <a:avLst/>
          </a:prstGeom>
          <a:noFill/>
          <a:ln w="9525">
            <a:noFill/>
            <a:miter lim="800000"/>
            <a:headEnd/>
            <a:tailEnd/>
          </a:ln>
        </p:spPr>
      </p:pic>
      <p:sp>
        <p:nvSpPr>
          <p:cNvPr id="9"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structure par départementalisation ou divisionnaires</a:t>
            </a:r>
            <a:endParaRPr lang="fr-FR" dirty="0"/>
          </a:p>
        </p:txBody>
      </p:sp>
      <p:sp>
        <p:nvSpPr>
          <p:cNvPr id="3" name="ZoneTexte 2"/>
          <p:cNvSpPr txBox="1"/>
          <p:nvPr/>
        </p:nvSpPr>
        <p:spPr>
          <a:xfrm>
            <a:off x="1828799" y="1490597"/>
            <a:ext cx="3169085"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La départementalisation par gammes de produits</a:t>
            </a:r>
            <a:endParaRPr lang="fr-FR" dirty="0"/>
          </a:p>
        </p:txBody>
      </p:sp>
      <p:sp>
        <p:nvSpPr>
          <p:cNvPr id="4" name="ZoneTexte 3"/>
          <p:cNvSpPr txBox="1"/>
          <p:nvPr/>
        </p:nvSpPr>
        <p:spPr>
          <a:xfrm>
            <a:off x="1850323" y="5258461"/>
            <a:ext cx="3686181"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La départementalisation basée sur la clientèle</a:t>
            </a:r>
            <a:endParaRPr lang="fr-FR" dirty="0"/>
          </a:p>
        </p:txBody>
      </p:sp>
      <p:sp>
        <p:nvSpPr>
          <p:cNvPr id="8" name="ZoneTexte 7"/>
          <p:cNvSpPr txBox="1"/>
          <p:nvPr/>
        </p:nvSpPr>
        <p:spPr>
          <a:xfrm>
            <a:off x="1988550" y="3452508"/>
            <a:ext cx="3375765"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La départementalisation géographique ou territoriale</a:t>
            </a:r>
            <a:endParaRPr lang="fr-FR" dirty="0"/>
          </a:p>
        </p:txBody>
      </p:sp>
      <p:sp>
        <p:nvSpPr>
          <p:cNvPr id="11" name="Accolade ouvrante 10"/>
          <p:cNvSpPr/>
          <p:nvPr/>
        </p:nvSpPr>
        <p:spPr bwMode="auto">
          <a:xfrm>
            <a:off x="5398718" y="4935255"/>
            <a:ext cx="601249" cy="1603331"/>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2" name="Accolade ouvrante 11"/>
          <p:cNvSpPr/>
          <p:nvPr/>
        </p:nvSpPr>
        <p:spPr bwMode="auto">
          <a:xfrm>
            <a:off x="5350701" y="2958231"/>
            <a:ext cx="601249" cy="1603331"/>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4" name="Accolade ouvrante 13"/>
          <p:cNvSpPr/>
          <p:nvPr/>
        </p:nvSpPr>
        <p:spPr bwMode="auto">
          <a:xfrm>
            <a:off x="5240054" y="1156571"/>
            <a:ext cx="601249" cy="1603331"/>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5" name="ZoneTexte 14"/>
          <p:cNvSpPr txBox="1"/>
          <p:nvPr/>
        </p:nvSpPr>
        <p:spPr>
          <a:xfrm>
            <a:off x="5699342" y="1490597"/>
            <a:ext cx="3444658" cy="584775"/>
          </a:xfrm>
          <a:prstGeom prst="rect">
            <a:avLst/>
          </a:prstGeom>
          <a:noFill/>
        </p:spPr>
        <p:txBody>
          <a:bodyPr wrap="square" rtlCol="0">
            <a:spAutoFit/>
          </a:bodyPr>
          <a:lstStyle/>
          <a:p>
            <a:r>
              <a:rPr lang="fr-FR" sz="1600" dirty="0" smtClean="0"/>
              <a:t>Regroupement d’activités suivant les services ou produits offerts.</a:t>
            </a:r>
            <a:endParaRPr lang="fr-FR" sz="1600" dirty="0"/>
          </a:p>
        </p:txBody>
      </p:sp>
      <p:sp>
        <p:nvSpPr>
          <p:cNvPr id="16" name="ZoneTexte 15"/>
          <p:cNvSpPr txBox="1"/>
          <p:nvPr/>
        </p:nvSpPr>
        <p:spPr>
          <a:xfrm>
            <a:off x="5699342" y="3434219"/>
            <a:ext cx="3444658" cy="830997"/>
          </a:xfrm>
          <a:prstGeom prst="rect">
            <a:avLst/>
          </a:prstGeom>
          <a:noFill/>
        </p:spPr>
        <p:txBody>
          <a:bodyPr wrap="square" rtlCol="0">
            <a:spAutoFit/>
          </a:bodyPr>
          <a:lstStyle/>
          <a:p>
            <a:r>
              <a:rPr lang="fr-FR" sz="1600" dirty="0" smtClean="0"/>
              <a:t>Rattacher  les unités à une province, à une région, à un secteur ou à une ville.</a:t>
            </a:r>
            <a:endParaRPr lang="fr-FR" sz="1600" dirty="0"/>
          </a:p>
        </p:txBody>
      </p:sp>
      <p:sp>
        <p:nvSpPr>
          <p:cNvPr id="17" name="ZoneTexte 16"/>
          <p:cNvSpPr txBox="1"/>
          <p:nvPr/>
        </p:nvSpPr>
        <p:spPr>
          <a:xfrm>
            <a:off x="5699342" y="5265106"/>
            <a:ext cx="3444658" cy="1077218"/>
          </a:xfrm>
          <a:prstGeom prst="rect">
            <a:avLst/>
          </a:prstGeom>
          <a:noFill/>
        </p:spPr>
        <p:txBody>
          <a:bodyPr wrap="square" rtlCol="0">
            <a:spAutoFit/>
          </a:bodyPr>
          <a:lstStyle/>
          <a:p>
            <a:r>
              <a:rPr lang="fr-FR" sz="1600" dirty="0" smtClean="0"/>
              <a:t>Les dirigeants partagent l’organisation  en unités chargées de s’occuper chacune d’une clientèle précise.</a:t>
            </a:r>
            <a:endParaRPr lang="fr-FR" sz="1600" dirty="0"/>
          </a:p>
        </p:txBody>
      </p:sp>
      <p:sp>
        <p:nvSpPr>
          <p:cNvPr id="13" name="Flèche vers la droite 6"/>
          <p:cNvSpPr/>
          <p:nvPr/>
        </p:nvSpPr>
        <p:spPr bwMode="auto">
          <a:xfrm>
            <a:off x="225469" y="3857571"/>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20"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structure par départementalisation ou divisionnaires</a:t>
            </a:r>
            <a:endParaRPr lang="fr-FR" dirty="0"/>
          </a:p>
        </p:txBody>
      </p:sp>
      <p:sp>
        <p:nvSpPr>
          <p:cNvPr id="3" name="ZoneTexte 2"/>
          <p:cNvSpPr txBox="1"/>
          <p:nvPr/>
        </p:nvSpPr>
        <p:spPr>
          <a:xfrm>
            <a:off x="2091846" y="1340285"/>
            <a:ext cx="3169085"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La départementalisation basée sur les procédés ou équipements</a:t>
            </a:r>
            <a:endParaRPr lang="fr-FR" dirty="0"/>
          </a:p>
        </p:txBody>
      </p:sp>
      <p:sp>
        <p:nvSpPr>
          <p:cNvPr id="8" name="ZoneTexte 7"/>
          <p:cNvSpPr txBox="1"/>
          <p:nvPr/>
        </p:nvSpPr>
        <p:spPr>
          <a:xfrm>
            <a:off x="1913394" y="4166489"/>
            <a:ext cx="3375765"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La départementalisation basée sur les chaînes de distribution</a:t>
            </a:r>
            <a:endParaRPr lang="fr-FR" dirty="0"/>
          </a:p>
        </p:txBody>
      </p:sp>
      <p:sp>
        <p:nvSpPr>
          <p:cNvPr id="12" name="Accolade ouvrante 11"/>
          <p:cNvSpPr/>
          <p:nvPr/>
        </p:nvSpPr>
        <p:spPr bwMode="auto">
          <a:xfrm>
            <a:off x="5425857" y="3985365"/>
            <a:ext cx="601249" cy="1603331"/>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4" name="Accolade ouvrante 13"/>
          <p:cNvSpPr/>
          <p:nvPr/>
        </p:nvSpPr>
        <p:spPr bwMode="auto">
          <a:xfrm>
            <a:off x="5302684" y="1156571"/>
            <a:ext cx="601249" cy="1603331"/>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9" name="ZoneTexte 8"/>
          <p:cNvSpPr txBox="1"/>
          <p:nvPr/>
        </p:nvSpPr>
        <p:spPr>
          <a:xfrm>
            <a:off x="5787024" y="1290181"/>
            <a:ext cx="3144033" cy="1077218"/>
          </a:xfrm>
          <a:prstGeom prst="rect">
            <a:avLst/>
          </a:prstGeom>
          <a:noFill/>
        </p:spPr>
        <p:txBody>
          <a:bodyPr wrap="square" rtlCol="0">
            <a:spAutoFit/>
          </a:bodyPr>
          <a:lstStyle/>
          <a:p>
            <a:r>
              <a:rPr lang="fr-FR" sz="1600" dirty="0" smtClean="0"/>
              <a:t>Grouper les personnes qui utilisent un matériel ou un équipement selon leur spécialité et leurs compétences.</a:t>
            </a:r>
            <a:endParaRPr lang="fr-FR" sz="1600" dirty="0"/>
          </a:p>
        </p:txBody>
      </p:sp>
      <p:sp>
        <p:nvSpPr>
          <p:cNvPr id="10" name="ZoneTexte 9"/>
          <p:cNvSpPr txBox="1"/>
          <p:nvPr/>
        </p:nvSpPr>
        <p:spPr>
          <a:xfrm>
            <a:off x="6162806" y="3885155"/>
            <a:ext cx="2981194" cy="1569660"/>
          </a:xfrm>
          <a:prstGeom prst="rect">
            <a:avLst/>
          </a:prstGeom>
          <a:noFill/>
        </p:spPr>
        <p:txBody>
          <a:bodyPr wrap="square" rtlCol="0">
            <a:spAutoFit/>
          </a:bodyPr>
          <a:lstStyle/>
          <a:p>
            <a:r>
              <a:rPr lang="fr-FR" sz="1600" dirty="0" smtClean="0"/>
              <a:t>Chaque unité utilise des méthodes de ventes et de commercialisation propre à elle (l’usage de publicité, du mode de détermination de prix..).</a:t>
            </a:r>
            <a:endParaRPr lang="fr-FR" sz="1600" dirty="0"/>
          </a:p>
        </p:txBody>
      </p:sp>
      <p:sp>
        <p:nvSpPr>
          <p:cNvPr id="18" name="Flèche vers la droite 6"/>
          <p:cNvSpPr/>
          <p:nvPr/>
        </p:nvSpPr>
        <p:spPr bwMode="auto">
          <a:xfrm>
            <a:off x="225469" y="3832519"/>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6"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structures intra-organisationnelles</a:t>
            </a:r>
            <a:endParaRPr lang="fr-FR" dirty="0"/>
          </a:p>
        </p:txBody>
      </p:sp>
      <p:sp>
        <p:nvSpPr>
          <p:cNvPr id="3" name="ZoneTexte 2"/>
          <p:cNvSpPr txBox="1"/>
          <p:nvPr/>
        </p:nvSpPr>
        <p:spPr>
          <a:xfrm>
            <a:off x="1615858" y="1365337"/>
            <a:ext cx="7528142" cy="338554"/>
          </a:xfrm>
          <a:prstGeom prst="rect">
            <a:avLst/>
          </a:prstGeom>
          <a:noFill/>
        </p:spPr>
        <p:txBody>
          <a:bodyPr wrap="square" rtlCol="0">
            <a:spAutoFit/>
          </a:bodyPr>
          <a:lstStyle/>
          <a:p>
            <a:r>
              <a:rPr lang="fr-FR" sz="1600" dirty="0" smtClean="0">
                <a:solidFill>
                  <a:srgbClr val="FF0000"/>
                </a:solidFill>
              </a:rPr>
              <a:t>Les gestionnaires recourent aujourd’hui à des structures intra-organisationnelles: </a:t>
            </a:r>
            <a:endParaRPr lang="fr-FR" sz="1600" dirty="0">
              <a:solidFill>
                <a:srgbClr val="FF0000"/>
              </a:solidFill>
            </a:endParaRPr>
          </a:p>
        </p:txBody>
      </p:sp>
      <p:sp>
        <p:nvSpPr>
          <p:cNvPr id="4" name="ZoneTexte 3"/>
          <p:cNvSpPr txBox="1"/>
          <p:nvPr/>
        </p:nvSpPr>
        <p:spPr>
          <a:xfrm>
            <a:off x="1991639" y="2204581"/>
            <a:ext cx="6438378" cy="584775"/>
          </a:xfrm>
          <a:prstGeom prst="rect">
            <a:avLst/>
          </a:prstGeom>
          <a:noFill/>
        </p:spPr>
        <p:txBody>
          <a:bodyPr wrap="square" rtlCol="0">
            <a:spAutoFit/>
          </a:bodyPr>
          <a:lstStyle/>
          <a:p>
            <a:pPr>
              <a:buFont typeface="Wingdings" pitchFamily="2" charset="2"/>
              <a:buChar char="q"/>
            </a:pPr>
            <a:r>
              <a:rPr lang="fr-FR" sz="1600" dirty="0" smtClean="0"/>
              <a:t>Pour accroître le rendement de leur organisation et la rendre plus innovatrice</a:t>
            </a:r>
            <a:endParaRPr lang="fr-FR" sz="1600" dirty="0"/>
          </a:p>
        </p:txBody>
      </p:sp>
      <p:sp>
        <p:nvSpPr>
          <p:cNvPr id="5" name="ZoneTexte 4"/>
          <p:cNvSpPr txBox="1"/>
          <p:nvPr/>
        </p:nvSpPr>
        <p:spPr>
          <a:xfrm>
            <a:off x="1979113" y="5887233"/>
            <a:ext cx="6388274" cy="584775"/>
          </a:xfrm>
          <a:prstGeom prst="rect">
            <a:avLst/>
          </a:prstGeom>
          <a:noFill/>
        </p:spPr>
        <p:txBody>
          <a:bodyPr wrap="square" rtlCol="0">
            <a:spAutoFit/>
          </a:bodyPr>
          <a:lstStyle/>
          <a:p>
            <a:pPr>
              <a:buFont typeface="Wingdings" pitchFamily="2" charset="2"/>
              <a:buChar char="q"/>
            </a:pPr>
            <a:r>
              <a:rPr lang="fr-FR" sz="1600" dirty="0" smtClean="0"/>
              <a:t>Pour tirer meilleur parti des technologies de l’information et mieux se défendre contre la concurrence sur les marchés mondiaux.</a:t>
            </a:r>
            <a:endParaRPr lang="fr-FR" sz="1600" dirty="0"/>
          </a:p>
        </p:txBody>
      </p:sp>
      <p:sp>
        <p:nvSpPr>
          <p:cNvPr id="6" name="ZoneTexte 5"/>
          <p:cNvSpPr txBox="1"/>
          <p:nvPr/>
        </p:nvSpPr>
        <p:spPr>
          <a:xfrm>
            <a:off x="1853851" y="4897677"/>
            <a:ext cx="6676373" cy="584775"/>
          </a:xfrm>
          <a:prstGeom prst="rect">
            <a:avLst/>
          </a:prstGeom>
          <a:noFill/>
        </p:spPr>
        <p:txBody>
          <a:bodyPr wrap="square" rtlCol="0">
            <a:spAutoFit/>
          </a:bodyPr>
          <a:lstStyle/>
          <a:p>
            <a:pPr>
              <a:buFont typeface="Wingdings" pitchFamily="2" charset="2"/>
              <a:buChar char="q"/>
            </a:pPr>
            <a:r>
              <a:rPr lang="fr-FR" sz="1600" dirty="0" smtClean="0"/>
              <a:t>Pour augmenter sa capacité de s’adapter aux fluctuations de la demande, à l’évolution des besoins des consommateurs</a:t>
            </a:r>
            <a:endParaRPr lang="fr-FR" sz="1600" dirty="0"/>
          </a:p>
        </p:txBody>
      </p:sp>
      <p:pic>
        <p:nvPicPr>
          <p:cNvPr id="9218" name="Picture 2"/>
          <p:cNvPicPr>
            <a:picLocks noChangeAspect="1" noChangeArrowheads="1"/>
          </p:cNvPicPr>
          <p:nvPr/>
        </p:nvPicPr>
        <p:blipFill>
          <a:blip r:embed="rId2" cstate="print"/>
          <a:srcRect l="4732" t="41615" r="38521" b="16566"/>
          <a:stretch>
            <a:fillRect/>
          </a:stretch>
        </p:blipFill>
        <p:spPr bwMode="auto">
          <a:xfrm>
            <a:off x="3192009" y="2746782"/>
            <a:ext cx="4524026" cy="1875321"/>
          </a:xfrm>
          <a:prstGeom prst="rect">
            <a:avLst/>
          </a:prstGeom>
          <a:noFill/>
          <a:ln w="9525">
            <a:noFill/>
            <a:miter lim="800000"/>
            <a:headEnd/>
            <a:tailEnd/>
          </a:ln>
        </p:spPr>
      </p:pic>
      <p:sp>
        <p:nvSpPr>
          <p:cNvPr id="8" name="Flèche vers la droite 6"/>
          <p:cNvSpPr/>
          <p:nvPr/>
        </p:nvSpPr>
        <p:spPr bwMode="auto">
          <a:xfrm>
            <a:off x="501043" y="4258404"/>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structures intra-organisationnelles</a:t>
            </a:r>
            <a:endParaRPr lang="fr-FR" dirty="0"/>
          </a:p>
        </p:txBody>
      </p:sp>
      <p:sp>
        <p:nvSpPr>
          <p:cNvPr id="3" name="ZoneTexte 2"/>
          <p:cNvSpPr txBox="1"/>
          <p:nvPr/>
        </p:nvSpPr>
        <p:spPr>
          <a:xfrm>
            <a:off x="2943618" y="1177447"/>
            <a:ext cx="2743200" cy="400110"/>
          </a:xfrm>
          <a:prstGeom prst="rect">
            <a:avLst/>
          </a:prstGeom>
          <a:noFill/>
        </p:spPr>
        <p:txBody>
          <a:bodyPr wrap="square" rtlCol="0">
            <a:spAutoFit/>
          </a:bodyPr>
          <a:lstStyle/>
          <a:p>
            <a:r>
              <a:rPr lang="fr-FR" dirty="0" smtClean="0">
                <a:solidFill>
                  <a:srgbClr val="FF0000"/>
                </a:solidFill>
              </a:rPr>
              <a:t>La structure matricielle</a:t>
            </a:r>
            <a:endParaRPr lang="fr-FR" dirty="0">
              <a:solidFill>
                <a:srgbClr val="FF0000"/>
              </a:solidFill>
            </a:endParaRPr>
          </a:p>
        </p:txBody>
      </p:sp>
      <p:sp>
        <p:nvSpPr>
          <p:cNvPr id="4" name="ZoneTexte 3"/>
          <p:cNvSpPr txBox="1"/>
          <p:nvPr/>
        </p:nvSpPr>
        <p:spPr>
          <a:xfrm>
            <a:off x="1991639" y="1628383"/>
            <a:ext cx="6851736" cy="830997"/>
          </a:xfrm>
          <a:prstGeom prst="rect">
            <a:avLst/>
          </a:prstGeom>
          <a:noFill/>
        </p:spPr>
        <p:txBody>
          <a:bodyPr wrap="square" rtlCol="0">
            <a:spAutoFit/>
          </a:bodyPr>
          <a:lstStyle/>
          <a:p>
            <a:pPr>
              <a:buFont typeface="Wingdings" pitchFamily="2" charset="2"/>
              <a:buChar char="q"/>
            </a:pPr>
            <a:r>
              <a:rPr lang="fr-FR" sz="1600" dirty="0" smtClean="0"/>
              <a:t>La structure matricielle relie les diverses activités d’une fonction </a:t>
            </a:r>
          </a:p>
          <a:p>
            <a:r>
              <a:rPr lang="fr-FR" sz="1600" dirty="0" smtClean="0"/>
              <a:t>( commercialisation, production, finances ou ressources humaines) à un ensemble de produits ou de projets particuliers.</a:t>
            </a:r>
            <a:endParaRPr lang="fr-FR" sz="1600" dirty="0"/>
          </a:p>
        </p:txBody>
      </p:sp>
      <p:sp>
        <p:nvSpPr>
          <p:cNvPr id="6" name="ZoneTexte 5"/>
          <p:cNvSpPr txBox="1"/>
          <p:nvPr/>
        </p:nvSpPr>
        <p:spPr>
          <a:xfrm>
            <a:off x="2108608" y="2556899"/>
            <a:ext cx="6250487" cy="584775"/>
          </a:xfrm>
          <a:prstGeom prst="rect">
            <a:avLst/>
          </a:prstGeom>
          <a:noFill/>
        </p:spPr>
        <p:txBody>
          <a:bodyPr wrap="square" rtlCol="0">
            <a:spAutoFit/>
          </a:bodyPr>
          <a:lstStyle/>
          <a:p>
            <a:pPr>
              <a:buFont typeface="Wingdings" pitchFamily="2" charset="2"/>
              <a:buChar char="q"/>
            </a:pPr>
            <a:r>
              <a:rPr lang="fr-FR" sz="1600" dirty="0" smtClean="0"/>
              <a:t>L’organisation est vue non pas comme une structure mais un processus.</a:t>
            </a:r>
            <a:endParaRPr lang="fr-FR" sz="1600" dirty="0"/>
          </a:p>
        </p:txBody>
      </p:sp>
      <p:sp>
        <p:nvSpPr>
          <p:cNvPr id="7" name="ZoneTexte 6"/>
          <p:cNvSpPr txBox="1"/>
          <p:nvPr/>
        </p:nvSpPr>
        <p:spPr>
          <a:xfrm>
            <a:off x="2156416" y="5953744"/>
            <a:ext cx="6814159" cy="584775"/>
          </a:xfrm>
          <a:prstGeom prst="rect">
            <a:avLst/>
          </a:prstGeom>
          <a:noFill/>
        </p:spPr>
        <p:txBody>
          <a:bodyPr wrap="square" rtlCol="0">
            <a:spAutoFit/>
          </a:bodyPr>
          <a:lstStyle/>
          <a:p>
            <a:pPr>
              <a:buFont typeface="Wingdings" pitchFamily="2" charset="2"/>
              <a:buChar char="q"/>
            </a:pPr>
            <a:r>
              <a:rPr lang="fr-FR" sz="1600" dirty="0" smtClean="0"/>
              <a:t>La structure matricielle permet  à l’organisation de s’adapter rapidement à des situations nouvelles. </a:t>
            </a:r>
            <a:endParaRPr lang="fr-FR" sz="1600" dirty="0"/>
          </a:p>
        </p:txBody>
      </p:sp>
      <p:pic>
        <p:nvPicPr>
          <p:cNvPr id="10242" name="Picture 2"/>
          <p:cNvPicPr>
            <a:picLocks noChangeAspect="1" noChangeArrowheads="1"/>
          </p:cNvPicPr>
          <p:nvPr/>
        </p:nvPicPr>
        <p:blipFill>
          <a:blip r:embed="rId2" cstate="print"/>
          <a:srcRect l="14958" t="21539" r="14648" b="29390"/>
          <a:stretch>
            <a:fillRect/>
          </a:stretch>
        </p:blipFill>
        <p:spPr bwMode="auto">
          <a:xfrm>
            <a:off x="2239161" y="3231715"/>
            <a:ext cx="5686570" cy="2229808"/>
          </a:xfrm>
          <a:prstGeom prst="rect">
            <a:avLst/>
          </a:prstGeom>
          <a:noFill/>
          <a:ln w="9525">
            <a:noFill/>
            <a:miter lim="800000"/>
            <a:headEnd/>
            <a:tailEnd/>
          </a:ln>
        </p:spPr>
      </p:pic>
      <p:sp>
        <p:nvSpPr>
          <p:cNvPr id="10" name="Flèche vers la droite 6"/>
          <p:cNvSpPr/>
          <p:nvPr/>
        </p:nvSpPr>
        <p:spPr bwMode="auto">
          <a:xfrm>
            <a:off x="450939" y="4220826"/>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3"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structures intra-organisationnelles</a:t>
            </a:r>
            <a:endParaRPr lang="fr-FR" dirty="0"/>
          </a:p>
        </p:txBody>
      </p:sp>
      <p:sp>
        <p:nvSpPr>
          <p:cNvPr id="3" name="ZoneTexte 2"/>
          <p:cNvSpPr txBox="1"/>
          <p:nvPr/>
        </p:nvSpPr>
        <p:spPr>
          <a:xfrm>
            <a:off x="2154477" y="1177446"/>
            <a:ext cx="6125227" cy="400110"/>
          </a:xfrm>
          <a:prstGeom prst="rect">
            <a:avLst/>
          </a:prstGeom>
          <a:noFill/>
        </p:spPr>
        <p:txBody>
          <a:bodyPr wrap="square" rtlCol="0">
            <a:spAutoFit/>
          </a:bodyPr>
          <a:lstStyle/>
          <a:p>
            <a:pPr algn="ctr"/>
            <a:r>
              <a:rPr lang="fr-FR" dirty="0" smtClean="0">
                <a:solidFill>
                  <a:srgbClr val="FF0000"/>
                </a:solidFill>
              </a:rPr>
              <a:t>L’équipe </a:t>
            </a:r>
            <a:r>
              <a:rPr lang="fr-FR" dirty="0" err="1" smtClean="0">
                <a:solidFill>
                  <a:srgbClr val="FF0000"/>
                </a:solidFill>
              </a:rPr>
              <a:t>interfonctionnelle</a:t>
            </a:r>
            <a:endParaRPr lang="fr-FR" dirty="0">
              <a:solidFill>
                <a:srgbClr val="FF0000"/>
              </a:solidFill>
            </a:endParaRPr>
          </a:p>
        </p:txBody>
      </p:sp>
      <p:sp>
        <p:nvSpPr>
          <p:cNvPr id="4" name="ZoneTexte 3"/>
          <p:cNvSpPr txBox="1"/>
          <p:nvPr/>
        </p:nvSpPr>
        <p:spPr>
          <a:xfrm>
            <a:off x="2041743" y="1866379"/>
            <a:ext cx="6851737" cy="338554"/>
          </a:xfrm>
          <a:prstGeom prst="rect">
            <a:avLst/>
          </a:prstGeom>
          <a:noFill/>
        </p:spPr>
        <p:txBody>
          <a:bodyPr wrap="square" rtlCol="0">
            <a:spAutoFit/>
          </a:bodyPr>
          <a:lstStyle/>
          <a:p>
            <a:r>
              <a:rPr lang="fr-FR" sz="1600" dirty="0" smtClean="0"/>
              <a:t>L’équipe </a:t>
            </a:r>
            <a:r>
              <a:rPr lang="fr-FR" sz="1600" dirty="0" err="1" smtClean="0"/>
              <a:t>interfonctionnelle</a:t>
            </a:r>
            <a:r>
              <a:rPr lang="fr-FR" sz="1600" dirty="0" smtClean="0"/>
              <a:t> est un groupe formé de 5 à 15 personnes qui:</a:t>
            </a:r>
            <a:endParaRPr lang="fr-FR" sz="1600" dirty="0"/>
          </a:p>
        </p:txBody>
      </p:sp>
      <p:sp>
        <p:nvSpPr>
          <p:cNvPr id="5" name="ZoneTexte 4"/>
          <p:cNvSpPr txBox="1"/>
          <p:nvPr/>
        </p:nvSpPr>
        <p:spPr>
          <a:xfrm>
            <a:off x="1803750" y="2605414"/>
            <a:ext cx="3244240" cy="584775"/>
          </a:xfrm>
          <a:prstGeom prst="rect">
            <a:avLst/>
          </a:prstGeom>
          <a:noFill/>
        </p:spPr>
        <p:txBody>
          <a:bodyPr wrap="square" rtlCol="0">
            <a:spAutoFit/>
          </a:bodyPr>
          <a:lstStyle/>
          <a:p>
            <a:pPr>
              <a:buFont typeface="Wingdings" pitchFamily="2" charset="2"/>
              <a:buChar char="q"/>
            </a:pPr>
            <a:r>
              <a:rPr lang="fr-FR" sz="1600" dirty="0" smtClean="0"/>
              <a:t> travaillent ensemble quotidiennement</a:t>
            </a:r>
            <a:endParaRPr lang="fr-FR" sz="1600" dirty="0"/>
          </a:p>
        </p:txBody>
      </p:sp>
      <p:sp>
        <p:nvSpPr>
          <p:cNvPr id="6" name="ZoneTexte 5"/>
          <p:cNvSpPr txBox="1"/>
          <p:nvPr/>
        </p:nvSpPr>
        <p:spPr>
          <a:xfrm>
            <a:off x="1866378" y="3657600"/>
            <a:ext cx="2743199" cy="584775"/>
          </a:xfrm>
          <a:prstGeom prst="rect">
            <a:avLst/>
          </a:prstGeom>
          <a:noFill/>
        </p:spPr>
        <p:txBody>
          <a:bodyPr wrap="square" rtlCol="0">
            <a:spAutoFit/>
          </a:bodyPr>
          <a:lstStyle/>
          <a:p>
            <a:pPr>
              <a:buFont typeface="Wingdings" pitchFamily="2" charset="2"/>
              <a:buChar char="q"/>
            </a:pPr>
            <a:r>
              <a:rPr lang="fr-FR" sz="1600" dirty="0" smtClean="0"/>
              <a:t>définissent leurs propres objectifs</a:t>
            </a:r>
            <a:endParaRPr lang="fr-FR" sz="1600" dirty="0"/>
          </a:p>
        </p:txBody>
      </p:sp>
      <p:sp>
        <p:nvSpPr>
          <p:cNvPr id="7" name="ZoneTexte 6"/>
          <p:cNvSpPr txBox="1"/>
          <p:nvPr/>
        </p:nvSpPr>
        <p:spPr>
          <a:xfrm>
            <a:off x="1916483" y="4659682"/>
            <a:ext cx="5686816" cy="338554"/>
          </a:xfrm>
          <a:prstGeom prst="rect">
            <a:avLst/>
          </a:prstGeom>
          <a:noFill/>
        </p:spPr>
        <p:txBody>
          <a:bodyPr wrap="square" rtlCol="0">
            <a:spAutoFit/>
          </a:bodyPr>
          <a:lstStyle/>
          <a:p>
            <a:pPr>
              <a:buFont typeface="Wingdings" pitchFamily="2" charset="2"/>
              <a:buChar char="q"/>
            </a:pPr>
            <a:r>
              <a:rPr lang="fr-FR" sz="1600" dirty="0" smtClean="0"/>
              <a:t> établissent leurs calendriers de travail</a:t>
            </a:r>
            <a:endParaRPr lang="fr-FR" sz="1600" dirty="0"/>
          </a:p>
        </p:txBody>
      </p:sp>
      <p:sp>
        <p:nvSpPr>
          <p:cNvPr id="8" name="ZoneTexte 7"/>
          <p:cNvSpPr txBox="1"/>
          <p:nvPr/>
        </p:nvSpPr>
        <p:spPr>
          <a:xfrm>
            <a:off x="1903957" y="5411244"/>
            <a:ext cx="6263014" cy="338554"/>
          </a:xfrm>
          <a:prstGeom prst="rect">
            <a:avLst/>
          </a:prstGeom>
          <a:noFill/>
        </p:spPr>
        <p:txBody>
          <a:bodyPr wrap="square" rtlCol="0">
            <a:spAutoFit/>
          </a:bodyPr>
          <a:lstStyle/>
          <a:p>
            <a:pPr>
              <a:buFont typeface="Wingdings" pitchFamily="2" charset="2"/>
              <a:buChar char="q"/>
            </a:pPr>
            <a:r>
              <a:rPr lang="fr-FR" sz="1600" dirty="0" smtClean="0"/>
              <a:t>assurent la dotation de leur équipe</a:t>
            </a:r>
            <a:endParaRPr lang="fr-FR" sz="1600" dirty="0"/>
          </a:p>
        </p:txBody>
      </p:sp>
      <p:sp>
        <p:nvSpPr>
          <p:cNvPr id="9" name="ZoneTexte 8"/>
          <p:cNvSpPr txBox="1"/>
          <p:nvPr/>
        </p:nvSpPr>
        <p:spPr>
          <a:xfrm>
            <a:off x="1853852" y="6087649"/>
            <a:ext cx="6150279" cy="338554"/>
          </a:xfrm>
          <a:prstGeom prst="rect">
            <a:avLst/>
          </a:prstGeom>
          <a:noFill/>
        </p:spPr>
        <p:txBody>
          <a:bodyPr wrap="square" rtlCol="0">
            <a:spAutoFit/>
          </a:bodyPr>
          <a:lstStyle/>
          <a:p>
            <a:pPr>
              <a:buFont typeface="Wingdings" pitchFamily="2" charset="2"/>
              <a:buChar char="q"/>
            </a:pPr>
            <a:r>
              <a:rPr lang="fr-FR" sz="1600" dirty="0" smtClean="0"/>
              <a:t>évaluent elles-mêmes la qualité de leur travail</a:t>
            </a:r>
            <a:endParaRPr lang="fr-FR" sz="1600" dirty="0"/>
          </a:p>
        </p:txBody>
      </p:sp>
      <p:pic>
        <p:nvPicPr>
          <p:cNvPr id="11267" name="Picture 3"/>
          <p:cNvPicPr>
            <a:picLocks noChangeAspect="1" noChangeArrowheads="1"/>
          </p:cNvPicPr>
          <p:nvPr/>
        </p:nvPicPr>
        <p:blipFill>
          <a:blip r:embed="rId2" cstate="print"/>
          <a:srcRect l="13183" t="40413" r="45671" b="23580"/>
          <a:stretch>
            <a:fillRect/>
          </a:stretch>
        </p:blipFill>
        <p:spPr bwMode="auto">
          <a:xfrm>
            <a:off x="5203243" y="2354069"/>
            <a:ext cx="3615082" cy="1779519"/>
          </a:xfrm>
          <a:prstGeom prst="rect">
            <a:avLst/>
          </a:prstGeom>
          <a:noFill/>
          <a:ln w="9525">
            <a:noFill/>
            <a:miter lim="800000"/>
            <a:headEnd/>
            <a:tailEnd/>
          </a:ln>
        </p:spPr>
      </p:pic>
      <p:sp>
        <p:nvSpPr>
          <p:cNvPr id="12" name="Flèche vers la droite 6"/>
          <p:cNvSpPr/>
          <p:nvPr/>
        </p:nvSpPr>
        <p:spPr bwMode="auto">
          <a:xfrm>
            <a:off x="338204" y="4208300"/>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structures intra-organisationnelles</a:t>
            </a:r>
            <a:endParaRPr lang="fr-FR" dirty="0"/>
          </a:p>
        </p:txBody>
      </p:sp>
      <p:sp>
        <p:nvSpPr>
          <p:cNvPr id="3" name="ZoneTexte 2"/>
          <p:cNvSpPr txBox="1"/>
          <p:nvPr/>
        </p:nvSpPr>
        <p:spPr>
          <a:xfrm>
            <a:off x="3519814" y="1127343"/>
            <a:ext cx="2154476" cy="400110"/>
          </a:xfrm>
          <a:prstGeom prst="rect">
            <a:avLst/>
          </a:prstGeom>
          <a:noFill/>
        </p:spPr>
        <p:txBody>
          <a:bodyPr wrap="square" rtlCol="0">
            <a:spAutoFit/>
          </a:bodyPr>
          <a:lstStyle/>
          <a:p>
            <a:r>
              <a:rPr lang="fr-FR" dirty="0" smtClean="0">
                <a:solidFill>
                  <a:srgbClr val="FF0000"/>
                </a:solidFill>
              </a:rPr>
              <a:t>L’équipe pilote</a:t>
            </a:r>
            <a:endParaRPr lang="fr-FR" dirty="0">
              <a:solidFill>
                <a:srgbClr val="FF0000"/>
              </a:solidFill>
            </a:endParaRPr>
          </a:p>
        </p:txBody>
      </p:sp>
      <p:sp>
        <p:nvSpPr>
          <p:cNvPr id="4" name="ZoneTexte 3"/>
          <p:cNvSpPr txBox="1"/>
          <p:nvPr/>
        </p:nvSpPr>
        <p:spPr>
          <a:xfrm>
            <a:off x="1903957" y="1628384"/>
            <a:ext cx="6588690" cy="1077218"/>
          </a:xfrm>
          <a:prstGeom prst="rect">
            <a:avLst/>
          </a:prstGeom>
          <a:noFill/>
        </p:spPr>
        <p:txBody>
          <a:bodyPr wrap="square" rtlCol="0">
            <a:spAutoFit/>
          </a:bodyPr>
          <a:lstStyle/>
          <a:p>
            <a:r>
              <a:rPr lang="fr-FR" sz="1600" dirty="0" smtClean="0"/>
              <a:t>L’équipe pilote est une petite unité peu structurée faisant partie d’une organisation, mais libre de tout lien avec la bureaucratie, la politique, les rapports de subordination, les structures et les activités courantes de cette organisation.</a:t>
            </a:r>
            <a:endParaRPr lang="fr-FR" sz="1600" dirty="0"/>
          </a:p>
        </p:txBody>
      </p:sp>
      <p:sp>
        <p:nvSpPr>
          <p:cNvPr id="5" name="ZoneTexte 4"/>
          <p:cNvSpPr txBox="1"/>
          <p:nvPr/>
        </p:nvSpPr>
        <p:spPr>
          <a:xfrm>
            <a:off x="2141951" y="4521896"/>
            <a:ext cx="7002049" cy="338554"/>
          </a:xfrm>
          <a:prstGeom prst="rect">
            <a:avLst/>
          </a:prstGeom>
          <a:noFill/>
        </p:spPr>
        <p:txBody>
          <a:bodyPr wrap="square" rtlCol="0">
            <a:spAutoFit/>
          </a:bodyPr>
          <a:lstStyle/>
          <a:p>
            <a:r>
              <a:rPr lang="fr-FR" sz="1600" dirty="0" smtClean="0"/>
              <a:t>Les membres agissent comme des entrepreneurs.</a:t>
            </a:r>
            <a:endParaRPr lang="fr-FR" sz="1600" dirty="0"/>
          </a:p>
        </p:txBody>
      </p:sp>
      <p:sp>
        <p:nvSpPr>
          <p:cNvPr id="6" name="ZoneTexte 5"/>
          <p:cNvSpPr txBox="1"/>
          <p:nvPr/>
        </p:nvSpPr>
        <p:spPr>
          <a:xfrm>
            <a:off x="2292263" y="4910203"/>
            <a:ext cx="6651321" cy="584775"/>
          </a:xfrm>
          <a:prstGeom prst="rect">
            <a:avLst/>
          </a:prstGeom>
          <a:noFill/>
        </p:spPr>
        <p:txBody>
          <a:bodyPr wrap="square" rtlCol="0">
            <a:spAutoFit/>
          </a:bodyPr>
          <a:lstStyle/>
          <a:p>
            <a:pPr>
              <a:buFont typeface="Wingdings" pitchFamily="2" charset="2"/>
              <a:buChar char="q"/>
            </a:pPr>
            <a:r>
              <a:rPr lang="fr-FR" sz="1600" dirty="0" smtClean="0"/>
              <a:t>On forme une équipe pilote en vue d’offrir un nouveau produit au cours d’une période donnée.</a:t>
            </a:r>
            <a:endParaRPr lang="fr-FR" sz="1600" dirty="0"/>
          </a:p>
        </p:txBody>
      </p:sp>
      <p:sp>
        <p:nvSpPr>
          <p:cNvPr id="7" name="ZoneTexte 6"/>
          <p:cNvSpPr txBox="1"/>
          <p:nvPr/>
        </p:nvSpPr>
        <p:spPr>
          <a:xfrm>
            <a:off x="2254685" y="5899759"/>
            <a:ext cx="6413326" cy="584775"/>
          </a:xfrm>
          <a:prstGeom prst="rect">
            <a:avLst/>
          </a:prstGeom>
          <a:noFill/>
        </p:spPr>
        <p:txBody>
          <a:bodyPr wrap="square" rtlCol="0">
            <a:spAutoFit/>
          </a:bodyPr>
          <a:lstStyle/>
          <a:p>
            <a:pPr>
              <a:buFont typeface="Wingdings" pitchFamily="2" charset="2"/>
              <a:buChar char="q"/>
            </a:pPr>
            <a:r>
              <a:rPr lang="fr-FR" sz="1600" dirty="0" smtClean="0"/>
              <a:t>Les individus faisant partie de cette équipe sont reconnus pour leur esprit novateur et leur capacité à prendre des risques.</a:t>
            </a:r>
            <a:endParaRPr lang="fr-FR" sz="1600" dirty="0"/>
          </a:p>
        </p:txBody>
      </p:sp>
      <p:pic>
        <p:nvPicPr>
          <p:cNvPr id="8" name="Picture 2"/>
          <p:cNvPicPr>
            <a:picLocks noChangeAspect="1" noChangeArrowheads="1"/>
          </p:cNvPicPr>
          <p:nvPr/>
        </p:nvPicPr>
        <p:blipFill>
          <a:blip r:embed="rId2" cstate="print"/>
          <a:srcRect l="3634" t="42082" r="40000" b="16977"/>
          <a:stretch>
            <a:fillRect/>
          </a:stretch>
        </p:blipFill>
        <p:spPr bwMode="auto">
          <a:xfrm>
            <a:off x="2983842" y="2681004"/>
            <a:ext cx="4168520" cy="1703105"/>
          </a:xfrm>
          <a:prstGeom prst="rect">
            <a:avLst/>
          </a:prstGeom>
          <a:noFill/>
          <a:ln w="9525">
            <a:noFill/>
            <a:miter lim="800000"/>
            <a:headEnd/>
            <a:tailEnd/>
          </a:ln>
        </p:spPr>
      </p:pic>
      <p:sp>
        <p:nvSpPr>
          <p:cNvPr id="9" name="Flèche vers la droite 6"/>
          <p:cNvSpPr/>
          <p:nvPr/>
        </p:nvSpPr>
        <p:spPr bwMode="auto">
          <a:xfrm>
            <a:off x="338204" y="4258404"/>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structures intra-organisationnelles</a:t>
            </a:r>
            <a:endParaRPr lang="fr-FR" dirty="0"/>
          </a:p>
        </p:txBody>
      </p:sp>
      <p:sp>
        <p:nvSpPr>
          <p:cNvPr id="3" name="ZoneTexte 2"/>
          <p:cNvSpPr txBox="1"/>
          <p:nvPr/>
        </p:nvSpPr>
        <p:spPr>
          <a:xfrm>
            <a:off x="3519815" y="1327759"/>
            <a:ext cx="2680570" cy="400110"/>
          </a:xfrm>
          <a:prstGeom prst="rect">
            <a:avLst/>
          </a:prstGeom>
          <a:noFill/>
        </p:spPr>
        <p:txBody>
          <a:bodyPr wrap="square" rtlCol="0">
            <a:spAutoFit/>
          </a:bodyPr>
          <a:lstStyle/>
          <a:p>
            <a:r>
              <a:rPr lang="fr-FR" dirty="0" smtClean="0">
                <a:solidFill>
                  <a:srgbClr val="FF0000"/>
                </a:solidFill>
              </a:rPr>
              <a:t>Les </a:t>
            </a:r>
            <a:r>
              <a:rPr lang="fr-FR" dirty="0" err="1" smtClean="0">
                <a:solidFill>
                  <a:srgbClr val="FF0000"/>
                </a:solidFill>
              </a:rPr>
              <a:t>intrapreneurs</a:t>
            </a:r>
            <a:endParaRPr lang="fr-FR" dirty="0">
              <a:solidFill>
                <a:srgbClr val="FF0000"/>
              </a:solidFill>
            </a:endParaRPr>
          </a:p>
        </p:txBody>
      </p:sp>
      <p:sp>
        <p:nvSpPr>
          <p:cNvPr id="4" name="ZoneTexte 3"/>
          <p:cNvSpPr txBox="1"/>
          <p:nvPr/>
        </p:nvSpPr>
        <p:spPr>
          <a:xfrm>
            <a:off x="1916483" y="1866378"/>
            <a:ext cx="3958224" cy="1077218"/>
          </a:xfrm>
          <a:prstGeom prst="rect">
            <a:avLst/>
          </a:prstGeom>
          <a:noFill/>
        </p:spPr>
        <p:txBody>
          <a:bodyPr wrap="square" rtlCol="0">
            <a:spAutoFit/>
          </a:bodyPr>
          <a:lstStyle/>
          <a:p>
            <a:r>
              <a:rPr lang="fr-FR" sz="1600" dirty="0" smtClean="0"/>
              <a:t>Les </a:t>
            </a:r>
            <a:r>
              <a:rPr lang="fr-FR" sz="1600" dirty="0" err="1" smtClean="0"/>
              <a:t>intrapreneurs</a:t>
            </a:r>
            <a:r>
              <a:rPr lang="fr-FR" sz="1600" dirty="0" smtClean="0"/>
              <a:t> sont des gestionnaires qui, à l’intérieur d’une organisation, conçoivent des produits ou des services nouveaux.</a:t>
            </a:r>
            <a:endParaRPr lang="fr-FR" sz="1600" dirty="0"/>
          </a:p>
        </p:txBody>
      </p:sp>
      <p:sp>
        <p:nvSpPr>
          <p:cNvPr id="5" name="ZoneTexte 4"/>
          <p:cNvSpPr txBox="1"/>
          <p:nvPr/>
        </p:nvSpPr>
        <p:spPr>
          <a:xfrm>
            <a:off x="2029216" y="3632548"/>
            <a:ext cx="6663847" cy="2554545"/>
          </a:xfrm>
          <a:prstGeom prst="rect">
            <a:avLst/>
          </a:prstGeom>
          <a:noFill/>
        </p:spPr>
        <p:txBody>
          <a:bodyPr wrap="square" rtlCol="0">
            <a:spAutoFit/>
          </a:bodyPr>
          <a:lstStyle/>
          <a:p>
            <a:pPr>
              <a:buFont typeface="Wingdings" pitchFamily="2" charset="2"/>
              <a:buChar char="q"/>
            </a:pPr>
            <a:r>
              <a:rPr lang="fr-FR" sz="1600" dirty="0" smtClean="0"/>
              <a:t>L’</a:t>
            </a:r>
            <a:r>
              <a:rPr lang="fr-FR" sz="1600" dirty="0" err="1" smtClean="0"/>
              <a:t>intrapreneur</a:t>
            </a:r>
            <a:r>
              <a:rPr lang="fr-FR" sz="1600" dirty="0" smtClean="0"/>
              <a:t> élabore et fait avancer certains projets dans une grande organisation.</a:t>
            </a:r>
          </a:p>
          <a:p>
            <a:pPr>
              <a:buFont typeface="Wingdings" pitchFamily="2" charset="2"/>
              <a:buChar char="q"/>
            </a:pPr>
            <a:endParaRPr lang="fr-FR" sz="1600" dirty="0" smtClean="0"/>
          </a:p>
          <a:p>
            <a:pPr>
              <a:buFont typeface="Wingdings" pitchFamily="2" charset="2"/>
              <a:buChar char="q"/>
            </a:pPr>
            <a:endParaRPr lang="fr-FR" sz="1600" dirty="0" smtClean="0"/>
          </a:p>
          <a:p>
            <a:pPr>
              <a:buFont typeface="Wingdings" pitchFamily="2" charset="2"/>
              <a:buChar char="q"/>
            </a:pPr>
            <a:r>
              <a:rPr lang="fr-FR" sz="1600" dirty="0" smtClean="0"/>
              <a:t> Il se voit confier le mandat d’innover et de mettre au point de nouveaux produits, </a:t>
            </a:r>
          </a:p>
          <a:p>
            <a:pPr>
              <a:buFont typeface="Wingdings" pitchFamily="2" charset="2"/>
              <a:buChar char="q"/>
            </a:pPr>
            <a:endParaRPr lang="fr-FR" sz="1600" dirty="0" smtClean="0"/>
          </a:p>
          <a:p>
            <a:pPr>
              <a:buFont typeface="Wingdings" pitchFamily="2" charset="2"/>
              <a:buChar char="q"/>
            </a:pPr>
            <a:endParaRPr lang="fr-FR" sz="1600" dirty="0" smtClean="0"/>
          </a:p>
          <a:p>
            <a:pPr>
              <a:buFont typeface="Wingdings" pitchFamily="2" charset="2"/>
              <a:buChar char="q"/>
            </a:pPr>
            <a:r>
              <a:rPr lang="fr-FR" sz="1600" dirty="0" smtClean="0"/>
              <a:t>Il reçoit  en même temps les ressources nécessaires à la conduite des opérations.</a:t>
            </a:r>
            <a:endParaRPr lang="fr-FR" sz="1600" dirty="0"/>
          </a:p>
        </p:txBody>
      </p:sp>
      <p:pic>
        <p:nvPicPr>
          <p:cNvPr id="12290" name="Picture 2"/>
          <p:cNvPicPr>
            <a:picLocks noChangeAspect="1" noChangeArrowheads="1"/>
          </p:cNvPicPr>
          <p:nvPr/>
        </p:nvPicPr>
        <p:blipFill>
          <a:blip r:embed="rId2" cstate="print"/>
          <a:srcRect l="43944" t="37114" r="33239" b="32055"/>
          <a:stretch>
            <a:fillRect/>
          </a:stretch>
        </p:blipFill>
        <p:spPr bwMode="auto">
          <a:xfrm>
            <a:off x="6183448" y="1640909"/>
            <a:ext cx="2406091" cy="1828800"/>
          </a:xfrm>
          <a:prstGeom prst="rect">
            <a:avLst/>
          </a:prstGeom>
          <a:noFill/>
          <a:ln w="9525">
            <a:noFill/>
            <a:miter lim="800000"/>
            <a:headEnd/>
            <a:tailEnd/>
          </a:ln>
        </p:spPr>
      </p:pic>
      <p:sp>
        <p:nvSpPr>
          <p:cNvPr id="8" name="Flèche vers la droite 6"/>
          <p:cNvSpPr/>
          <p:nvPr/>
        </p:nvSpPr>
        <p:spPr bwMode="auto">
          <a:xfrm>
            <a:off x="425887" y="4195774"/>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structures </a:t>
            </a:r>
            <a:r>
              <a:rPr lang="fr-FR" dirty="0" err="1" smtClean="0"/>
              <a:t>interorganisationnelles</a:t>
            </a:r>
            <a:endParaRPr lang="fr-FR" dirty="0"/>
          </a:p>
        </p:txBody>
      </p:sp>
      <p:sp>
        <p:nvSpPr>
          <p:cNvPr id="5" name="ZoneTexte 4"/>
          <p:cNvSpPr txBox="1"/>
          <p:nvPr/>
        </p:nvSpPr>
        <p:spPr>
          <a:xfrm>
            <a:off x="2605414" y="1152394"/>
            <a:ext cx="5824602"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Les alliances stratégiques</a:t>
            </a:r>
            <a:endParaRPr lang="fr-FR" dirty="0">
              <a:solidFill>
                <a:srgbClr val="FF0000"/>
              </a:solidFill>
            </a:endParaRPr>
          </a:p>
        </p:txBody>
      </p:sp>
      <p:sp>
        <p:nvSpPr>
          <p:cNvPr id="6" name="ZoneTexte 5"/>
          <p:cNvSpPr txBox="1"/>
          <p:nvPr/>
        </p:nvSpPr>
        <p:spPr>
          <a:xfrm>
            <a:off x="1916481" y="1778696"/>
            <a:ext cx="4221273" cy="2031325"/>
          </a:xfrm>
          <a:prstGeom prst="rect">
            <a:avLst/>
          </a:prstGeom>
          <a:noFill/>
        </p:spPr>
        <p:txBody>
          <a:bodyPr wrap="square" rtlCol="0">
            <a:spAutoFit/>
          </a:bodyPr>
          <a:lstStyle/>
          <a:p>
            <a:r>
              <a:rPr lang="fr-FR" sz="1800" dirty="0" smtClean="0"/>
              <a:t>Un accord </a:t>
            </a:r>
            <a:r>
              <a:rPr lang="fr-FR" sz="1800" dirty="0" smtClean="0">
                <a:solidFill>
                  <a:srgbClr val="FF0000"/>
                </a:solidFill>
              </a:rPr>
              <a:t>de coopération </a:t>
            </a:r>
            <a:r>
              <a:rPr lang="fr-FR" sz="1800" dirty="0" smtClean="0"/>
              <a:t>entre des </a:t>
            </a:r>
            <a:r>
              <a:rPr lang="fr-FR" sz="1800" dirty="0" smtClean="0">
                <a:solidFill>
                  <a:srgbClr val="FF0000"/>
                </a:solidFill>
              </a:rPr>
              <a:t>entreprises</a:t>
            </a:r>
            <a:r>
              <a:rPr lang="fr-FR" sz="1800" dirty="0" smtClean="0"/>
              <a:t>, mais sans toutefois aller jusqu’à une fusion dans le but de bénéficier d’économie d’échelle; de combler certaines lacunes de </a:t>
            </a:r>
            <a:r>
              <a:rPr lang="fr-FR" sz="1800" dirty="0" smtClean="0">
                <a:solidFill>
                  <a:srgbClr val="FF0000"/>
                </a:solidFill>
              </a:rPr>
              <a:t>savoir-faire technique</a:t>
            </a:r>
            <a:r>
              <a:rPr lang="fr-FR" sz="1800" dirty="0" smtClean="0"/>
              <a:t>, et d’accéder à certains marchés</a:t>
            </a:r>
            <a:endParaRPr lang="fr-FR" sz="1800" dirty="0"/>
          </a:p>
        </p:txBody>
      </p:sp>
      <p:sp>
        <p:nvSpPr>
          <p:cNvPr id="7" name="ZoneTexte 6"/>
          <p:cNvSpPr txBox="1"/>
          <p:nvPr/>
        </p:nvSpPr>
        <p:spPr>
          <a:xfrm>
            <a:off x="1903957" y="4697261"/>
            <a:ext cx="6964471" cy="584775"/>
          </a:xfrm>
          <a:prstGeom prst="rect">
            <a:avLst/>
          </a:prstGeom>
          <a:noFill/>
        </p:spPr>
        <p:txBody>
          <a:bodyPr wrap="square" rtlCol="0">
            <a:spAutoFit/>
          </a:bodyPr>
          <a:lstStyle/>
          <a:p>
            <a:pPr>
              <a:buFont typeface="Wingdings" pitchFamily="2" charset="2"/>
              <a:buChar char="§"/>
            </a:pPr>
            <a:r>
              <a:rPr lang="fr-FR" sz="1600" dirty="0" smtClean="0"/>
              <a:t>S’engager à partager leurs connaissances techniques au moyen de leurs activités de recherche et de développement.</a:t>
            </a:r>
            <a:endParaRPr lang="fr-FR" sz="1600" dirty="0"/>
          </a:p>
        </p:txBody>
      </p:sp>
      <p:sp>
        <p:nvSpPr>
          <p:cNvPr id="8" name="ZoneTexte 7"/>
          <p:cNvSpPr txBox="1"/>
          <p:nvPr/>
        </p:nvSpPr>
        <p:spPr>
          <a:xfrm>
            <a:off x="2129425" y="5373666"/>
            <a:ext cx="6450904" cy="338554"/>
          </a:xfrm>
          <a:prstGeom prst="rect">
            <a:avLst/>
          </a:prstGeom>
          <a:noFill/>
        </p:spPr>
        <p:txBody>
          <a:bodyPr wrap="square" rtlCol="0">
            <a:spAutoFit/>
          </a:bodyPr>
          <a:lstStyle/>
          <a:p>
            <a:pPr>
              <a:buFont typeface="Wingdings" pitchFamily="2" charset="2"/>
              <a:buChar char="§"/>
            </a:pPr>
            <a:r>
              <a:rPr lang="fr-FR" sz="1600" dirty="0" smtClean="0"/>
              <a:t>Utiliser conjointement leurs installations de production</a:t>
            </a:r>
            <a:endParaRPr lang="fr-FR" sz="1600" dirty="0"/>
          </a:p>
        </p:txBody>
      </p:sp>
      <p:sp>
        <p:nvSpPr>
          <p:cNvPr id="9" name="ZoneTexte 8"/>
          <p:cNvSpPr txBox="1"/>
          <p:nvPr/>
        </p:nvSpPr>
        <p:spPr>
          <a:xfrm>
            <a:off x="1941534" y="5699343"/>
            <a:ext cx="6651321" cy="338554"/>
          </a:xfrm>
          <a:prstGeom prst="rect">
            <a:avLst/>
          </a:prstGeom>
          <a:noFill/>
        </p:spPr>
        <p:txBody>
          <a:bodyPr wrap="square" rtlCol="0">
            <a:spAutoFit/>
          </a:bodyPr>
          <a:lstStyle/>
          <a:p>
            <a:pPr>
              <a:buFont typeface="Wingdings" pitchFamily="2" charset="2"/>
              <a:buChar char="§"/>
            </a:pPr>
            <a:r>
              <a:rPr lang="fr-FR" sz="1600" dirty="0" smtClean="0"/>
              <a:t>A vendre leur produit l’un à l’autre  </a:t>
            </a:r>
            <a:endParaRPr lang="fr-FR" sz="1600" dirty="0"/>
          </a:p>
        </p:txBody>
      </p:sp>
      <p:sp>
        <p:nvSpPr>
          <p:cNvPr id="10" name="ZoneTexte 9"/>
          <p:cNvSpPr txBox="1"/>
          <p:nvPr/>
        </p:nvSpPr>
        <p:spPr>
          <a:xfrm>
            <a:off x="1954060" y="6087649"/>
            <a:ext cx="6814159" cy="584775"/>
          </a:xfrm>
          <a:prstGeom prst="rect">
            <a:avLst/>
          </a:prstGeom>
          <a:noFill/>
        </p:spPr>
        <p:txBody>
          <a:bodyPr wrap="square" rtlCol="0">
            <a:spAutoFit/>
          </a:bodyPr>
          <a:lstStyle/>
          <a:p>
            <a:pPr>
              <a:buFont typeface="Wingdings" pitchFamily="2" charset="2"/>
              <a:buChar char="§"/>
            </a:pPr>
            <a:r>
              <a:rPr lang="fr-FR" sz="1600" dirty="0" smtClean="0"/>
              <a:t>Unir  leurs efforts pour fabriquer des composantes ou assembler des produits finis.</a:t>
            </a:r>
            <a:endParaRPr lang="fr-FR" sz="1600" dirty="0"/>
          </a:p>
        </p:txBody>
      </p:sp>
      <p:sp>
        <p:nvSpPr>
          <p:cNvPr id="11" name="ZoneTexte 10"/>
          <p:cNvSpPr txBox="1"/>
          <p:nvPr/>
        </p:nvSpPr>
        <p:spPr>
          <a:xfrm>
            <a:off x="2204581" y="4334006"/>
            <a:ext cx="3294345" cy="369332"/>
          </a:xfrm>
          <a:prstGeom prst="rect">
            <a:avLst/>
          </a:prstGeom>
          <a:noFill/>
        </p:spPr>
        <p:txBody>
          <a:bodyPr wrap="square" rtlCol="0">
            <a:spAutoFit/>
          </a:bodyPr>
          <a:lstStyle/>
          <a:p>
            <a:r>
              <a:rPr lang="fr-FR" sz="1800" dirty="0" smtClean="0"/>
              <a:t>Exemple</a:t>
            </a:r>
            <a:endParaRPr lang="fr-FR" sz="1800" dirty="0"/>
          </a:p>
        </p:txBody>
      </p:sp>
      <p:pic>
        <p:nvPicPr>
          <p:cNvPr id="11266" name="Picture 2"/>
          <p:cNvPicPr>
            <a:picLocks noChangeAspect="1" noChangeArrowheads="1"/>
          </p:cNvPicPr>
          <p:nvPr/>
        </p:nvPicPr>
        <p:blipFill>
          <a:blip r:embed="rId2" cstate="print"/>
          <a:srcRect l="19268" t="41315" r="51746" b="23080"/>
          <a:stretch>
            <a:fillRect/>
          </a:stretch>
        </p:blipFill>
        <p:spPr bwMode="auto">
          <a:xfrm>
            <a:off x="6293359" y="1916481"/>
            <a:ext cx="2600020" cy="1796515"/>
          </a:xfrm>
          <a:prstGeom prst="rect">
            <a:avLst/>
          </a:prstGeom>
          <a:noFill/>
          <a:ln w="9525">
            <a:noFill/>
            <a:miter lim="800000"/>
            <a:headEnd/>
            <a:tailEnd/>
          </a:ln>
        </p:spPr>
      </p:pic>
      <p:sp>
        <p:nvSpPr>
          <p:cNvPr id="12" name="Flèche vers la droite 6"/>
          <p:cNvSpPr/>
          <p:nvPr/>
        </p:nvSpPr>
        <p:spPr bwMode="auto">
          <a:xfrm>
            <a:off x="475989" y="463418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1"/>
          <p:cNvSpPr>
            <a:spLocks noGrp="1"/>
          </p:cNvSpPr>
          <p:nvPr>
            <p:ph type="title"/>
          </p:nvPr>
        </p:nvSpPr>
        <p:spPr/>
        <p:txBody>
          <a:bodyPr/>
          <a:lstStyle/>
          <a:p>
            <a:pPr eaLnBrk="1" hangingPunct="1"/>
            <a:r>
              <a:rPr lang="fr-FR" dirty="0">
                <a:latin typeface="Arial Narrow" charset="0"/>
                <a:cs typeface="Tahoma" charset="0"/>
              </a:rPr>
              <a:t>Plan</a:t>
            </a:r>
          </a:p>
        </p:txBody>
      </p:sp>
      <p:sp>
        <p:nvSpPr>
          <p:cNvPr id="16387" name="Rectangle 9"/>
          <p:cNvSpPr>
            <a:spLocks noGrp="1" noChangeArrowheads="1"/>
          </p:cNvSpPr>
          <p:nvPr>
            <p:ph idx="1"/>
          </p:nvPr>
        </p:nvSpPr>
        <p:spPr>
          <a:xfrm>
            <a:off x="300625" y="1614334"/>
            <a:ext cx="8843375" cy="3888144"/>
          </a:xfrm>
        </p:spPr>
        <p:txBody>
          <a:bodyPr/>
          <a:lstStyle/>
          <a:p>
            <a:pPr marL="514350" indent="-514350" eaLnBrk="1" hangingPunct="1">
              <a:lnSpc>
                <a:spcPct val="120000"/>
              </a:lnSpc>
            </a:pPr>
            <a:r>
              <a:rPr lang="fr-FR" dirty="0" smtClean="0">
                <a:latin typeface="Arial" charset="0"/>
                <a:cs typeface="Arial" charset="0"/>
              </a:rPr>
              <a:t> </a:t>
            </a:r>
            <a:r>
              <a:rPr lang="fr-FR" b="1" dirty="0" smtClean="0">
                <a:latin typeface="Arial" charset="0"/>
                <a:cs typeface="Arial" charset="0"/>
              </a:rPr>
              <a:t>La conception d’une structure organisationnelle</a:t>
            </a:r>
          </a:p>
          <a:p>
            <a:pPr marL="514350" indent="-514350" eaLnBrk="1" hangingPunct="1">
              <a:lnSpc>
                <a:spcPct val="120000"/>
              </a:lnSpc>
            </a:pPr>
            <a:r>
              <a:rPr lang="fr-FR" b="1" dirty="0" smtClean="0">
                <a:latin typeface="Arial" charset="0"/>
                <a:cs typeface="Arial" charset="0"/>
              </a:rPr>
              <a:t>Le regroupement des postes</a:t>
            </a:r>
          </a:p>
          <a:p>
            <a:pPr marL="514350" indent="-514350" eaLnBrk="1" hangingPunct="1">
              <a:lnSpc>
                <a:spcPct val="120000"/>
              </a:lnSpc>
            </a:pPr>
            <a:r>
              <a:rPr lang="fr-FR" b="1" dirty="0" smtClean="0">
                <a:latin typeface="Arial" charset="0"/>
                <a:cs typeface="Arial" charset="0"/>
              </a:rPr>
              <a:t>L’autorité</a:t>
            </a:r>
          </a:p>
          <a:p>
            <a:pPr marL="514350" indent="-514350" eaLnBrk="1" hangingPunct="1">
              <a:lnSpc>
                <a:spcPct val="120000"/>
              </a:lnSpc>
            </a:pPr>
            <a:r>
              <a:rPr lang="fr-FR" b="1" dirty="0" smtClean="0">
                <a:latin typeface="Arial" charset="0"/>
                <a:cs typeface="Arial" charset="0"/>
              </a:rPr>
              <a:t>Le choix d’une structure </a:t>
            </a:r>
          </a:p>
          <a:p>
            <a:pPr marL="514350" indent="-514350" eaLnBrk="1" hangingPunct="1">
              <a:lnSpc>
                <a:spcPct val="120000"/>
              </a:lnSpc>
              <a:buNone/>
            </a:pPr>
            <a:endParaRPr lang="fr-FR" b="1" dirty="0" smtClean="0">
              <a:latin typeface="Arial" charset="0"/>
              <a:cs typeface="Arial" charset="0"/>
            </a:endParaRPr>
          </a:p>
          <a:p>
            <a:pPr marL="514350" indent="-514350" eaLnBrk="1" hangingPunct="1">
              <a:lnSpc>
                <a:spcPct val="120000"/>
              </a:lnSpc>
              <a:buNone/>
            </a:pPr>
            <a:endParaRPr lang="fr-FR" sz="2800" b="1" dirty="0">
              <a:latin typeface="Arial" charset="0"/>
              <a:cs typeface="Arial"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structures </a:t>
            </a:r>
            <a:r>
              <a:rPr lang="fr-FR" dirty="0" err="1" smtClean="0"/>
              <a:t>interorganisationnelles</a:t>
            </a:r>
            <a:endParaRPr lang="fr-FR" dirty="0"/>
          </a:p>
        </p:txBody>
      </p:sp>
      <p:sp>
        <p:nvSpPr>
          <p:cNvPr id="3" name="ZoneTexte 2"/>
          <p:cNvSpPr txBox="1"/>
          <p:nvPr/>
        </p:nvSpPr>
        <p:spPr>
          <a:xfrm>
            <a:off x="2304788" y="1202499"/>
            <a:ext cx="4283901"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La structure modulaire </a:t>
            </a:r>
            <a:endParaRPr lang="fr-FR" dirty="0">
              <a:solidFill>
                <a:srgbClr val="FF0000"/>
              </a:solidFill>
            </a:endParaRPr>
          </a:p>
        </p:txBody>
      </p:sp>
      <p:sp>
        <p:nvSpPr>
          <p:cNvPr id="4" name="ZoneTexte 3"/>
          <p:cNvSpPr txBox="1"/>
          <p:nvPr/>
        </p:nvSpPr>
        <p:spPr>
          <a:xfrm>
            <a:off x="1816273" y="5035462"/>
            <a:ext cx="6613742" cy="584775"/>
          </a:xfrm>
          <a:prstGeom prst="rect">
            <a:avLst/>
          </a:prstGeom>
          <a:noFill/>
        </p:spPr>
        <p:txBody>
          <a:bodyPr wrap="square" rtlCol="0">
            <a:spAutoFit/>
          </a:bodyPr>
          <a:lstStyle/>
          <a:p>
            <a:pPr>
              <a:buFont typeface="Wingdings" pitchFamily="2" charset="2"/>
              <a:buChar char="§"/>
            </a:pPr>
            <a:r>
              <a:rPr lang="fr-FR" sz="1600" dirty="0" smtClean="0"/>
              <a:t>Toutes les autres activités sont qualifiées de secondaires et effectuées par des organismes spécialisés ( comptabilité, publicité, transport…).</a:t>
            </a:r>
            <a:endParaRPr lang="fr-FR" sz="1600" dirty="0"/>
          </a:p>
        </p:txBody>
      </p:sp>
      <p:sp>
        <p:nvSpPr>
          <p:cNvPr id="5" name="ZoneTexte 4"/>
          <p:cNvSpPr txBox="1"/>
          <p:nvPr/>
        </p:nvSpPr>
        <p:spPr>
          <a:xfrm>
            <a:off x="1728591" y="2154477"/>
            <a:ext cx="3770335" cy="369332"/>
          </a:xfrm>
          <a:prstGeom prst="rect">
            <a:avLst/>
          </a:prstGeom>
          <a:noFill/>
        </p:spPr>
        <p:txBody>
          <a:bodyPr wrap="square" rtlCol="0">
            <a:spAutoFit/>
          </a:bodyPr>
          <a:lstStyle/>
          <a:p>
            <a:r>
              <a:rPr lang="fr-FR" sz="1800" dirty="0" smtClean="0"/>
              <a:t>Recours à la sous-traitance</a:t>
            </a:r>
            <a:endParaRPr lang="fr-FR" sz="1800" dirty="0"/>
          </a:p>
        </p:txBody>
      </p:sp>
      <p:sp>
        <p:nvSpPr>
          <p:cNvPr id="6" name="ZoneTexte 5"/>
          <p:cNvSpPr txBox="1"/>
          <p:nvPr/>
        </p:nvSpPr>
        <p:spPr>
          <a:xfrm>
            <a:off x="2016689" y="2868460"/>
            <a:ext cx="3319398" cy="1077218"/>
          </a:xfrm>
          <a:prstGeom prst="rect">
            <a:avLst/>
          </a:prstGeom>
          <a:noFill/>
        </p:spPr>
        <p:txBody>
          <a:bodyPr wrap="square" rtlCol="0">
            <a:spAutoFit/>
          </a:bodyPr>
          <a:lstStyle/>
          <a:p>
            <a:pPr>
              <a:buFont typeface="Wingdings" pitchFamily="2" charset="2"/>
              <a:buChar char="§"/>
            </a:pPr>
            <a:r>
              <a:rPr lang="fr-FR" sz="1600" dirty="0" smtClean="0"/>
              <a:t>Une organisation modulaire réalise à l’intérieur les activités primaires (commercialisation, ressources humaines et achats).</a:t>
            </a:r>
            <a:endParaRPr lang="fr-FR" sz="1600" dirty="0"/>
          </a:p>
        </p:txBody>
      </p:sp>
      <p:pic>
        <p:nvPicPr>
          <p:cNvPr id="12290" name="Picture 2"/>
          <p:cNvPicPr>
            <a:picLocks noChangeAspect="1" noChangeArrowheads="1"/>
          </p:cNvPicPr>
          <p:nvPr/>
        </p:nvPicPr>
        <p:blipFill>
          <a:blip r:embed="rId2" cstate="print"/>
          <a:srcRect l="24845" t="29146" r="43380" b="23681"/>
          <a:stretch>
            <a:fillRect/>
          </a:stretch>
        </p:blipFill>
        <p:spPr bwMode="auto">
          <a:xfrm>
            <a:off x="5452350" y="1992470"/>
            <a:ext cx="3378499" cy="2821407"/>
          </a:xfrm>
          <a:prstGeom prst="rect">
            <a:avLst/>
          </a:prstGeom>
          <a:noFill/>
          <a:ln w="9525">
            <a:noFill/>
            <a:miter lim="800000"/>
            <a:headEnd/>
            <a:tailEnd/>
          </a:ln>
        </p:spPr>
      </p:pic>
      <p:sp>
        <p:nvSpPr>
          <p:cNvPr id="8" name="Flèche vers la droite 6"/>
          <p:cNvSpPr/>
          <p:nvPr/>
        </p:nvSpPr>
        <p:spPr bwMode="auto">
          <a:xfrm>
            <a:off x="388306" y="4671761"/>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structures </a:t>
            </a:r>
            <a:r>
              <a:rPr lang="fr-FR" dirty="0" err="1" smtClean="0"/>
              <a:t>intrerorganisationnelles</a:t>
            </a:r>
            <a:endParaRPr lang="fr-FR" dirty="0"/>
          </a:p>
        </p:txBody>
      </p:sp>
      <p:sp>
        <p:nvSpPr>
          <p:cNvPr id="3" name="ZoneTexte 2"/>
          <p:cNvSpPr txBox="1"/>
          <p:nvPr/>
        </p:nvSpPr>
        <p:spPr>
          <a:xfrm>
            <a:off x="2417524" y="1352811"/>
            <a:ext cx="3369501" cy="400110"/>
          </a:xfrm>
          <a:prstGeom prst="rect">
            <a:avLst/>
          </a:prstGeom>
          <a:noFill/>
        </p:spPr>
        <p:txBody>
          <a:bodyPr wrap="square" rtlCol="0">
            <a:spAutoFit/>
          </a:bodyPr>
          <a:lstStyle/>
          <a:p>
            <a:r>
              <a:rPr lang="fr-FR" dirty="0" smtClean="0">
                <a:solidFill>
                  <a:srgbClr val="FF0000"/>
                </a:solidFill>
              </a:rPr>
              <a:t>La structure par réseaux</a:t>
            </a:r>
            <a:endParaRPr lang="fr-FR" dirty="0">
              <a:solidFill>
                <a:srgbClr val="FF0000"/>
              </a:solidFill>
            </a:endParaRPr>
          </a:p>
        </p:txBody>
      </p:sp>
      <p:sp>
        <p:nvSpPr>
          <p:cNvPr id="4" name="ZoneTexte 3"/>
          <p:cNvSpPr txBox="1"/>
          <p:nvPr/>
        </p:nvSpPr>
        <p:spPr>
          <a:xfrm>
            <a:off x="2242159" y="2179529"/>
            <a:ext cx="6450904" cy="1477328"/>
          </a:xfrm>
          <a:prstGeom prst="rect">
            <a:avLst/>
          </a:prstGeom>
          <a:noFill/>
        </p:spPr>
        <p:txBody>
          <a:bodyPr wrap="square" rtlCol="0">
            <a:spAutoFit/>
          </a:bodyPr>
          <a:lstStyle/>
          <a:p>
            <a:r>
              <a:rPr lang="fr-FR" sz="1800" dirty="0" smtClean="0"/>
              <a:t>Un réseau se définit comme </a:t>
            </a:r>
            <a:r>
              <a:rPr lang="fr-FR" sz="1800" dirty="0" smtClean="0">
                <a:solidFill>
                  <a:srgbClr val="FF0000"/>
                </a:solidFill>
              </a:rPr>
              <a:t>un ensemble d’organisations </a:t>
            </a:r>
            <a:r>
              <a:rPr lang="fr-FR" sz="1800" dirty="0" smtClean="0"/>
              <a:t>reliées entre elles par </a:t>
            </a:r>
            <a:r>
              <a:rPr lang="fr-FR" sz="1800" dirty="0" smtClean="0">
                <a:solidFill>
                  <a:srgbClr val="FF0000"/>
                </a:solidFill>
              </a:rPr>
              <a:t>des voies de communications électroniques</a:t>
            </a:r>
            <a:r>
              <a:rPr lang="fr-FR" sz="1800" dirty="0" smtClean="0"/>
              <a:t> et qui accomplissent conjointement diverses </a:t>
            </a:r>
            <a:r>
              <a:rPr lang="fr-FR" sz="1800" dirty="0" smtClean="0">
                <a:solidFill>
                  <a:srgbClr val="FF0000"/>
                </a:solidFill>
              </a:rPr>
              <a:t>opérations</a:t>
            </a:r>
            <a:r>
              <a:rPr lang="fr-FR" sz="1800" dirty="0" smtClean="0"/>
              <a:t> se rapportant à la production, à l’ingénierie à la vente etc.</a:t>
            </a:r>
            <a:endParaRPr lang="fr-FR" sz="1800" dirty="0"/>
          </a:p>
        </p:txBody>
      </p:sp>
      <p:pic>
        <p:nvPicPr>
          <p:cNvPr id="13314" name="Picture 2"/>
          <p:cNvPicPr>
            <a:picLocks noChangeAspect="1" noChangeArrowheads="1"/>
          </p:cNvPicPr>
          <p:nvPr/>
        </p:nvPicPr>
        <p:blipFill>
          <a:blip r:embed="rId2" cstate="print"/>
          <a:srcRect l="23493" t="35606" r="42113" b="29990"/>
          <a:stretch>
            <a:fillRect/>
          </a:stretch>
        </p:blipFill>
        <p:spPr bwMode="auto">
          <a:xfrm>
            <a:off x="2916448" y="3695178"/>
            <a:ext cx="4900553" cy="2757314"/>
          </a:xfrm>
          <a:prstGeom prst="rect">
            <a:avLst/>
          </a:prstGeom>
          <a:noFill/>
          <a:ln w="9525">
            <a:noFill/>
            <a:miter lim="800000"/>
            <a:headEnd/>
            <a:tailEnd/>
          </a:ln>
        </p:spPr>
      </p:pic>
      <p:sp>
        <p:nvSpPr>
          <p:cNvPr id="6" name="Flèche vers la droite 6"/>
          <p:cNvSpPr/>
          <p:nvPr/>
        </p:nvSpPr>
        <p:spPr bwMode="auto">
          <a:xfrm>
            <a:off x="388308" y="4596607"/>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9"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L’attribution des pouvoirs</a:t>
            </a:r>
            <a:endParaRPr lang="fr-FR" dirty="0"/>
          </a:p>
        </p:txBody>
      </p:sp>
      <p:sp>
        <p:nvSpPr>
          <p:cNvPr id="3" name="ZoneTexte 2"/>
          <p:cNvSpPr txBox="1"/>
          <p:nvPr/>
        </p:nvSpPr>
        <p:spPr>
          <a:xfrm>
            <a:off x="2029215" y="1402914"/>
            <a:ext cx="3795387" cy="1323439"/>
          </a:xfrm>
          <a:prstGeom prst="rect">
            <a:avLst/>
          </a:prstGeom>
          <a:noFill/>
        </p:spPr>
        <p:txBody>
          <a:bodyPr wrap="square" rtlCol="0">
            <a:spAutoFit/>
          </a:bodyPr>
          <a:lstStyle/>
          <a:p>
            <a:r>
              <a:rPr lang="fr-FR" sz="1600" dirty="0" smtClean="0"/>
              <a:t>L’autorité est un pourvoir légitime de demander à ses employés de rendre compte de leurs actes et de prendre des décisions concernant l’utilisation des ressources de l’organisation.</a:t>
            </a:r>
            <a:endParaRPr lang="fr-FR" sz="1600" dirty="0"/>
          </a:p>
        </p:txBody>
      </p:sp>
      <p:sp>
        <p:nvSpPr>
          <p:cNvPr id="4" name="ZoneTexte 3"/>
          <p:cNvSpPr txBox="1"/>
          <p:nvPr/>
        </p:nvSpPr>
        <p:spPr>
          <a:xfrm>
            <a:off x="1853851" y="2943616"/>
            <a:ext cx="2918565" cy="400110"/>
          </a:xfrm>
          <a:prstGeom prst="rect">
            <a:avLst/>
          </a:prstGeom>
          <a:noFill/>
        </p:spPr>
        <p:txBody>
          <a:bodyPr wrap="square" rtlCol="0">
            <a:spAutoFit/>
          </a:bodyPr>
          <a:lstStyle/>
          <a:p>
            <a:r>
              <a:rPr lang="fr-FR" dirty="0" smtClean="0">
                <a:solidFill>
                  <a:srgbClr val="FF0000"/>
                </a:solidFill>
              </a:rPr>
              <a:t>La source de l’autorité </a:t>
            </a:r>
            <a:endParaRPr lang="fr-FR" dirty="0">
              <a:solidFill>
                <a:srgbClr val="FF0000"/>
              </a:solidFill>
            </a:endParaRPr>
          </a:p>
        </p:txBody>
      </p:sp>
      <p:sp>
        <p:nvSpPr>
          <p:cNvPr id="6" name="ZoneTexte 5"/>
          <p:cNvSpPr txBox="1"/>
          <p:nvPr/>
        </p:nvSpPr>
        <p:spPr>
          <a:xfrm>
            <a:off x="1853854" y="3394553"/>
            <a:ext cx="4158639" cy="584775"/>
          </a:xfrm>
          <a:prstGeom prst="rect">
            <a:avLst/>
          </a:prstGeom>
          <a:noFill/>
        </p:spPr>
        <p:txBody>
          <a:bodyPr wrap="square" rtlCol="0">
            <a:spAutoFit/>
          </a:bodyPr>
          <a:lstStyle/>
          <a:p>
            <a:r>
              <a:rPr lang="fr-FR" sz="1600" dirty="0" smtClean="0"/>
              <a:t>Quelle est alors la source réelle de l’autorité?</a:t>
            </a:r>
            <a:endParaRPr lang="fr-FR" sz="1600" dirty="0"/>
          </a:p>
        </p:txBody>
      </p:sp>
      <p:sp>
        <p:nvSpPr>
          <p:cNvPr id="7" name="ZoneTexte 6"/>
          <p:cNvSpPr txBox="1"/>
          <p:nvPr/>
        </p:nvSpPr>
        <p:spPr>
          <a:xfrm>
            <a:off x="1954061" y="4784943"/>
            <a:ext cx="6463430" cy="400110"/>
          </a:xfrm>
          <a:prstGeom prst="rect">
            <a:avLst/>
          </a:prstGeom>
          <a:noFill/>
        </p:spPr>
        <p:txBody>
          <a:bodyPr wrap="square" rtlCol="0">
            <a:spAutoFit/>
          </a:bodyPr>
          <a:lstStyle/>
          <a:p>
            <a:r>
              <a:rPr lang="fr-FR" dirty="0" smtClean="0">
                <a:solidFill>
                  <a:srgbClr val="FF0000"/>
                </a:solidFill>
              </a:rPr>
              <a:t>Concept de Chester Barnard: l’acceptation de l’autorité</a:t>
            </a:r>
            <a:endParaRPr lang="fr-FR" dirty="0">
              <a:solidFill>
                <a:srgbClr val="FF0000"/>
              </a:solidFill>
            </a:endParaRPr>
          </a:p>
        </p:txBody>
      </p:sp>
      <p:sp>
        <p:nvSpPr>
          <p:cNvPr id="8" name="ZoneTexte 7"/>
          <p:cNvSpPr txBox="1"/>
          <p:nvPr/>
        </p:nvSpPr>
        <p:spPr>
          <a:xfrm>
            <a:off x="1841327" y="5311035"/>
            <a:ext cx="7039628" cy="584775"/>
          </a:xfrm>
          <a:prstGeom prst="rect">
            <a:avLst/>
          </a:prstGeom>
          <a:noFill/>
        </p:spPr>
        <p:txBody>
          <a:bodyPr wrap="square" rtlCol="0">
            <a:spAutoFit/>
          </a:bodyPr>
          <a:lstStyle/>
          <a:p>
            <a:pPr>
              <a:buFont typeface="Wingdings" pitchFamily="2" charset="2"/>
              <a:buChar char="q"/>
            </a:pPr>
            <a:r>
              <a:rPr lang="fr-FR" sz="1600" dirty="0" smtClean="0"/>
              <a:t>L’autorité ne provient pas du sommet  mais plutôt de la base (des exécutants).</a:t>
            </a:r>
            <a:endParaRPr lang="fr-FR" sz="1600" dirty="0"/>
          </a:p>
        </p:txBody>
      </p:sp>
      <p:sp>
        <p:nvSpPr>
          <p:cNvPr id="9" name="ZoneTexte 8"/>
          <p:cNvSpPr txBox="1"/>
          <p:nvPr/>
        </p:nvSpPr>
        <p:spPr>
          <a:xfrm>
            <a:off x="1929008" y="6112700"/>
            <a:ext cx="6876789" cy="338554"/>
          </a:xfrm>
          <a:prstGeom prst="rect">
            <a:avLst/>
          </a:prstGeom>
          <a:noFill/>
        </p:spPr>
        <p:txBody>
          <a:bodyPr wrap="square" rtlCol="0">
            <a:spAutoFit/>
          </a:bodyPr>
          <a:lstStyle/>
          <a:p>
            <a:pPr>
              <a:buFont typeface="Wingdings" pitchFamily="2" charset="2"/>
              <a:buChar char="q"/>
            </a:pPr>
            <a:r>
              <a:rPr lang="fr-FR" sz="1600" dirty="0" smtClean="0"/>
              <a:t>L’autorité d’un cadre  n’existe que si ses subordonnés la reconnaissent.</a:t>
            </a:r>
            <a:endParaRPr lang="fr-FR" sz="1600" dirty="0"/>
          </a:p>
        </p:txBody>
      </p:sp>
      <p:pic>
        <p:nvPicPr>
          <p:cNvPr id="2051" name="Picture 3"/>
          <p:cNvPicPr>
            <a:picLocks noChangeAspect="1" noChangeArrowheads="1"/>
          </p:cNvPicPr>
          <p:nvPr/>
        </p:nvPicPr>
        <p:blipFill>
          <a:blip r:embed="rId2" cstate="print"/>
          <a:srcRect l="23370" t="39077" r="48027" b="12996"/>
          <a:stretch>
            <a:fillRect/>
          </a:stretch>
        </p:blipFill>
        <p:spPr bwMode="auto">
          <a:xfrm>
            <a:off x="6100176" y="1185511"/>
            <a:ext cx="2755725" cy="2597349"/>
          </a:xfrm>
          <a:prstGeom prst="rect">
            <a:avLst/>
          </a:prstGeom>
          <a:noFill/>
          <a:ln w="9525">
            <a:noFill/>
            <a:miter lim="800000"/>
            <a:headEnd/>
            <a:tailEnd/>
          </a:ln>
        </p:spPr>
      </p:pic>
      <p:sp>
        <p:nvSpPr>
          <p:cNvPr id="12" name="Flèche vers la droite 6"/>
          <p:cNvSpPr/>
          <p:nvPr/>
        </p:nvSpPr>
        <p:spPr bwMode="auto">
          <a:xfrm>
            <a:off x="425884" y="492228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Espace réservé du contenu 1"/>
          <p:cNvSpPr>
            <a:spLocks noGrp="1"/>
          </p:cNvSpPr>
          <p:nvPr>
            <p:ph idx="11"/>
          </p:nvPr>
        </p:nvSpPr>
        <p:spPr>
          <a:xfrm>
            <a:off x="0" y="1453019"/>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L’autorité dans l’organisation</a:t>
            </a:r>
            <a:endParaRPr lang="fr-FR" dirty="0"/>
          </a:p>
        </p:txBody>
      </p:sp>
      <p:sp>
        <p:nvSpPr>
          <p:cNvPr id="3" name="ZoneTexte 2"/>
          <p:cNvSpPr txBox="1"/>
          <p:nvPr/>
        </p:nvSpPr>
        <p:spPr>
          <a:xfrm>
            <a:off x="2668045" y="1302707"/>
            <a:ext cx="3958224" cy="400110"/>
          </a:xfrm>
          <a:prstGeom prst="rect">
            <a:avLst/>
          </a:prstGeom>
          <a:noFill/>
        </p:spPr>
        <p:txBody>
          <a:bodyPr wrap="square" rtlCol="0">
            <a:spAutoFit/>
          </a:bodyPr>
          <a:lstStyle/>
          <a:p>
            <a:r>
              <a:rPr lang="fr-FR" dirty="0" smtClean="0">
                <a:solidFill>
                  <a:srgbClr val="FF0000"/>
                </a:solidFill>
              </a:rPr>
              <a:t>La délégation de l’autorité</a:t>
            </a:r>
            <a:endParaRPr lang="fr-FR" dirty="0">
              <a:solidFill>
                <a:srgbClr val="FF0000"/>
              </a:solidFill>
            </a:endParaRPr>
          </a:p>
        </p:txBody>
      </p:sp>
      <p:sp>
        <p:nvSpPr>
          <p:cNvPr id="4" name="ZoneTexte 3"/>
          <p:cNvSpPr txBox="1"/>
          <p:nvPr/>
        </p:nvSpPr>
        <p:spPr>
          <a:xfrm>
            <a:off x="1966586" y="2054268"/>
            <a:ext cx="6876789" cy="584775"/>
          </a:xfrm>
          <a:prstGeom prst="rect">
            <a:avLst/>
          </a:prstGeom>
          <a:noFill/>
        </p:spPr>
        <p:txBody>
          <a:bodyPr wrap="square" rtlCol="0">
            <a:spAutoFit/>
          </a:bodyPr>
          <a:lstStyle/>
          <a:p>
            <a:pPr>
              <a:buFont typeface="Wingdings" pitchFamily="2" charset="2"/>
              <a:buChar char="q"/>
            </a:pPr>
            <a:r>
              <a:rPr lang="fr-FR" sz="1600" dirty="0" smtClean="0"/>
              <a:t>L’autorité déléguée dans une organisation s’attache à la fois au poste et à la personne qui l’occupe.</a:t>
            </a:r>
            <a:endParaRPr lang="fr-FR" sz="1600" dirty="0"/>
          </a:p>
        </p:txBody>
      </p:sp>
      <p:sp>
        <p:nvSpPr>
          <p:cNvPr id="5" name="ZoneTexte 4"/>
          <p:cNvSpPr txBox="1"/>
          <p:nvPr/>
        </p:nvSpPr>
        <p:spPr>
          <a:xfrm>
            <a:off x="1991638" y="3344449"/>
            <a:ext cx="6789107" cy="584775"/>
          </a:xfrm>
          <a:prstGeom prst="rect">
            <a:avLst/>
          </a:prstGeom>
          <a:noFill/>
        </p:spPr>
        <p:txBody>
          <a:bodyPr wrap="square" rtlCol="0">
            <a:spAutoFit/>
          </a:bodyPr>
          <a:lstStyle/>
          <a:p>
            <a:pPr>
              <a:buFont typeface="Wingdings" pitchFamily="2" charset="2"/>
              <a:buChar char="q"/>
            </a:pPr>
            <a:r>
              <a:rPr lang="fr-FR" sz="1600" dirty="0" smtClean="0"/>
              <a:t>Elle permet aux gestionnaires de se concentrer sur des questions importantes telles que la définition des priorités et des objectifs.</a:t>
            </a:r>
            <a:endParaRPr lang="fr-FR" sz="1600" dirty="0"/>
          </a:p>
        </p:txBody>
      </p:sp>
      <p:sp>
        <p:nvSpPr>
          <p:cNvPr id="6" name="ZoneTexte 5"/>
          <p:cNvSpPr txBox="1"/>
          <p:nvPr/>
        </p:nvSpPr>
        <p:spPr>
          <a:xfrm>
            <a:off x="2091847" y="4634630"/>
            <a:ext cx="6651320" cy="584775"/>
          </a:xfrm>
          <a:prstGeom prst="rect">
            <a:avLst/>
          </a:prstGeom>
          <a:noFill/>
        </p:spPr>
        <p:txBody>
          <a:bodyPr wrap="square" rtlCol="0">
            <a:spAutoFit/>
          </a:bodyPr>
          <a:lstStyle/>
          <a:p>
            <a:pPr>
              <a:buFont typeface="Wingdings" pitchFamily="2" charset="2"/>
              <a:buChar char="q"/>
            </a:pPr>
            <a:r>
              <a:rPr lang="fr-FR" sz="1600" dirty="0" smtClean="0"/>
              <a:t>Plus les cadres confieront de pouvoirs à leurs subordonnés, plus ils arriveront à bien gérer une organisation.</a:t>
            </a:r>
            <a:endParaRPr lang="fr-FR" sz="1600" dirty="0"/>
          </a:p>
        </p:txBody>
      </p:sp>
      <p:sp>
        <p:nvSpPr>
          <p:cNvPr id="7" name="ZoneTexte 6"/>
          <p:cNvSpPr txBox="1"/>
          <p:nvPr/>
        </p:nvSpPr>
        <p:spPr>
          <a:xfrm>
            <a:off x="1991638" y="5999967"/>
            <a:ext cx="6313118" cy="584775"/>
          </a:xfrm>
          <a:prstGeom prst="rect">
            <a:avLst/>
          </a:prstGeom>
          <a:noFill/>
        </p:spPr>
        <p:txBody>
          <a:bodyPr wrap="square" rtlCol="0">
            <a:spAutoFit/>
          </a:bodyPr>
          <a:lstStyle/>
          <a:p>
            <a:pPr>
              <a:buFont typeface="Wingdings" pitchFamily="2" charset="2"/>
              <a:buChar char="q"/>
            </a:pPr>
            <a:r>
              <a:rPr lang="fr-FR" sz="1600" dirty="0" smtClean="0"/>
              <a:t>Donne  aux employés le sentiment qu’ils participent pleinement au processus décisionnel.</a:t>
            </a:r>
            <a:endParaRPr lang="fr-FR" sz="1600" dirty="0"/>
          </a:p>
        </p:txBody>
      </p:sp>
      <p:sp>
        <p:nvSpPr>
          <p:cNvPr id="8" name="Flèche vers la droite 6"/>
          <p:cNvSpPr/>
          <p:nvPr/>
        </p:nvSpPr>
        <p:spPr bwMode="auto">
          <a:xfrm>
            <a:off x="187891" y="4934809"/>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L’autorité dans l’organisation</a:t>
            </a:r>
            <a:endParaRPr lang="fr-FR" dirty="0"/>
          </a:p>
        </p:txBody>
      </p:sp>
      <p:sp>
        <p:nvSpPr>
          <p:cNvPr id="3" name="ZoneTexte 2"/>
          <p:cNvSpPr txBox="1"/>
          <p:nvPr/>
        </p:nvSpPr>
        <p:spPr>
          <a:xfrm>
            <a:off x="2317316" y="1077238"/>
            <a:ext cx="6538586" cy="400110"/>
          </a:xfrm>
          <a:prstGeom prst="rect">
            <a:avLst/>
          </a:prstGeom>
          <a:noFill/>
        </p:spPr>
        <p:txBody>
          <a:bodyPr wrap="square" rtlCol="0">
            <a:spAutoFit/>
          </a:bodyPr>
          <a:lstStyle/>
          <a:p>
            <a:r>
              <a:rPr lang="fr-FR" dirty="0" smtClean="0">
                <a:solidFill>
                  <a:srgbClr val="FF0000"/>
                </a:solidFill>
              </a:rPr>
              <a:t>Les raisons de la non-délégation</a:t>
            </a:r>
            <a:endParaRPr lang="fr-FR" dirty="0">
              <a:solidFill>
                <a:srgbClr val="FF0000"/>
              </a:solidFill>
            </a:endParaRPr>
          </a:p>
        </p:txBody>
      </p:sp>
      <p:sp>
        <p:nvSpPr>
          <p:cNvPr id="4" name="ZoneTexte 3"/>
          <p:cNvSpPr txBox="1"/>
          <p:nvPr/>
        </p:nvSpPr>
        <p:spPr>
          <a:xfrm>
            <a:off x="1816274" y="1528175"/>
            <a:ext cx="7327726" cy="338554"/>
          </a:xfrm>
          <a:prstGeom prst="rect">
            <a:avLst/>
          </a:prstGeom>
          <a:noFill/>
        </p:spPr>
        <p:txBody>
          <a:bodyPr wrap="square" rtlCol="0">
            <a:spAutoFit/>
          </a:bodyPr>
          <a:lstStyle/>
          <a:p>
            <a:r>
              <a:rPr lang="fr-FR" sz="1600" dirty="0" smtClean="0"/>
              <a:t>Les cadres hésitent à déléguer leur autorité pour des raisons suivantes:</a:t>
            </a:r>
            <a:endParaRPr lang="fr-FR" sz="1600" dirty="0"/>
          </a:p>
        </p:txBody>
      </p:sp>
      <p:sp>
        <p:nvSpPr>
          <p:cNvPr id="5" name="ZoneTexte 4"/>
          <p:cNvSpPr txBox="1"/>
          <p:nvPr/>
        </p:nvSpPr>
        <p:spPr>
          <a:xfrm>
            <a:off x="1929009" y="2354893"/>
            <a:ext cx="2668044" cy="830997"/>
          </a:xfrm>
          <a:prstGeom prst="rect">
            <a:avLst/>
          </a:prstGeom>
          <a:noFill/>
        </p:spPr>
        <p:txBody>
          <a:bodyPr wrap="square" rtlCol="0">
            <a:spAutoFit/>
          </a:bodyPr>
          <a:lstStyle/>
          <a:p>
            <a:pPr>
              <a:buFont typeface="Wingdings" pitchFamily="2" charset="2"/>
              <a:buChar char="q"/>
            </a:pPr>
            <a:r>
              <a:rPr lang="fr-FR" sz="1600" dirty="0" smtClean="0"/>
              <a:t>Ils sont persuadés que le travail sera mieux fait s’ils s’en chargent eux mêmes</a:t>
            </a:r>
            <a:endParaRPr lang="fr-FR" sz="1600" dirty="0"/>
          </a:p>
        </p:txBody>
      </p:sp>
      <p:sp>
        <p:nvSpPr>
          <p:cNvPr id="6" name="ZoneTexte 5"/>
          <p:cNvSpPr txBox="1"/>
          <p:nvPr/>
        </p:nvSpPr>
        <p:spPr>
          <a:xfrm>
            <a:off x="5336087" y="2430050"/>
            <a:ext cx="3645075" cy="1077218"/>
          </a:xfrm>
          <a:prstGeom prst="rect">
            <a:avLst/>
          </a:prstGeom>
          <a:noFill/>
        </p:spPr>
        <p:txBody>
          <a:bodyPr wrap="square" rtlCol="0">
            <a:spAutoFit/>
          </a:bodyPr>
          <a:lstStyle/>
          <a:p>
            <a:pPr>
              <a:buFont typeface="Wingdings" pitchFamily="2" charset="2"/>
              <a:buChar char="q"/>
            </a:pPr>
            <a:r>
              <a:rPr lang="fr-FR" sz="1600" dirty="0" smtClean="0"/>
              <a:t>Ils se sentent plus importants lorsqu’ils s’abstiennent de déléguer des pouvoirs.(ils cherchent à avoir l’œil sur tout.)</a:t>
            </a:r>
            <a:endParaRPr lang="fr-FR" sz="1600" dirty="0"/>
          </a:p>
        </p:txBody>
      </p:sp>
      <p:sp>
        <p:nvSpPr>
          <p:cNvPr id="7" name="ZoneTexte 6"/>
          <p:cNvSpPr txBox="1"/>
          <p:nvPr/>
        </p:nvSpPr>
        <p:spPr>
          <a:xfrm>
            <a:off x="1878905" y="4171167"/>
            <a:ext cx="2868460" cy="830997"/>
          </a:xfrm>
          <a:prstGeom prst="rect">
            <a:avLst/>
          </a:prstGeom>
          <a:noFill/>
        </p:spPr>
        <p:txBody>
          <a:bodyPr wrap="square" rtlCol="0">
            <a:spAutoFit/>
          </a:bodyPr>
          <a:lstStyle/>
          <a:p>
            <a:pPr>
              <a:buFont typeface="Wingdings" pitchFamily="2" charset="2"/>
              <a:buChar char="q"/>
            </a:pPr>
            <a:r>
              <a:rPr lang="fr-FR" sz="1600" dirty="0" smtClean="0"/>
              <a:t>Ils n’ont pas la capacité nécessaire pour gérer une organisation décentralisée.</a:t>
            </a:r>
            <a:endParaRPr lang="fr-FR" sz="1600" dirty="0"/>
          </a:p>
        </p:txBody>
      </p:sp>
      <p:sp>
        <p:nvSpPr>
          <p:cNvPr id="8" name="ZoneTexte 7"/>
          <p:cNvSpPr txBox="1"/>
          <p:nvPr/>
        </p:nvSpPr>
        <p:spPr>
          <a:xfrm>
            <a:off x="6187857" y="5987441"/>
            <a:ext cx="2956143" cy="584775"/>
          </a:xfrm>
          <a:prstGeom prst="rect">
            <a:avLst/>
          </a:prstGeom>
          <a:noFill/>
        </p:spPr>
        <p:txBody>
          <a:bodyPr wrap="square" rtlCol="0">
            <a:spAutoFit/>
          </a:bodyPr>
          <a:lstStyle/>
          <a:p>
            <a:pPr>
              <a:buFont typeface="Wingdings" pitchFamily="2" charset="2"/>
              <a:buChar char="q"/>
            </a:pPr>
            <a:r>
              <a:rPr lang="fr-FR" sz="1600" dirty="0" smtClean="0"/>
              <a:t>Ils n’ont pas confiance en leurs subordonnés.</a:t>
            </a:r>
            <a:endParaRPr lang="fr-FR" sz="1600" dirty="0"/>
          </a:p>
        </p:txBody>
      </p:sp>
      <p:sp>
        <p:nvSpPr>
          <p:cNvPr id="9" name="ZoneTexte 8"/>
          <p:cNvSpPr txBox="1"/>
          <p:nvPr/>
        </p:nvSpPr>
        <p:spPr>
          <a:xfrm>
            <a:off x="1816273" y="5949863"/>
            <a:ext cx="3795387" cy="584775"/>
          </a:xfrm>
          <a:prstGeom prst="rect">
            <a:avLst/>
          </a:prstGeom>
          <a:noFill/>
        </p:spPr>
        <p:txBody>
          <a:bodyPr wrap="square" rtlCol="0">
            <a:spAutoFit/>
          </a:bodyPr>
          <a:lstStyle/>
          <a:p>
            <a:pPr>
              <a:buFont typeface="Wingdings" pitchFamily="2" charset="2"/>
              <a:buChar char="q"/>
            </a:pPr>
            <a:r>
              <a:rPr lang="fr-FR" sz="1600" dirty="0" smtClean="0"/>
              <a:t>Ils veulent prendre toutes les décisions.</a:t>
            </a:r>
            <a:endParaRPr lang="fr-FR" sz="1600" dirty="0"/>
          </a:p>
        </p:txBody>
      </p:sp>
      <p:sp>
        <p:nvSpPr>
          <p:cNvPr id="10" name="ZoneTexte 9"/>
          <p:cNvSpPr txBox="1"/>
          <p:nvPr/>
        </p:nvSpPr>
        <p:spPr>
          <a:xfrm>
            <a:off x="5699343" y="4058433"/>
            <a:ext cx="2693095" cy="830997"/>
          </a:xfrm>
          <a:prstGeom prst="rect">
            <a:avLst/>
          </a:prstGeom>
          <a:noFill/>
        </p:spPr>
        <p:txBody>
          <a:bodyPr wrap="square" rtlCol="0">
            <a:spAutoFit/>
          </a:bodyPr>
          <a:lstStyle/>
          <a:p>
            <a:pPr>
              <a:buFont typeface="Wingdings" pitchFamily="2" charset="2"/>
              <a:buChar char="q"/>
            </a:pPr>
            <a:r>
              <a:rPr lang="fr-FR" sz="1600" dirty="0" smtClean="0"/>
              <a:t>Ils ont un sentiment qu’on a absolument besoin d’eux, qu’ils sont irremplaçables.</a:t>
            </a:r>
            <a:endParaRPr lang="fr-FR" sz="1600" dirty="0"/>
          </a:p>
        </p:txBody>
      </p:sp>
      <p:sp>
        <p:nvSpPr>
          <p:cNvPr id="11" name="Flèche vers la droite 6"/>
          <p:cNvSpPr/>
          <p:nvPr/>
        </p:nvSpPr>
        <p:spPr bwMode="auto">
          <a:xfrm>
            <a:off x="288100" y="4959861"/>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4"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L’autorité dans l’organisation</a:t>
            </a:r>
            <a:endParaRPr lang="fr-FR" dirty="0"/>
          </a:p>
        </p:txBody>
      </p:sp>
      <p:sp>
        <p:nvSpPr>
          <p:cNvPr id="3" name="ZoneTexte 2"/>
          <p:cNvSpPr txBox="1"/>
          <p:nvPr/>
        </p:nvSpPr>
        <p:spPr>
          <a:xfrm>
            <a:off x="2317316" y="1077238"/>
            <a:ext cx="6538586" cy="400110"/>
          </a:xfrm>
          <a:prstGeom prst="rect">
            <a:avLst/>
          </a:prstGeom>
          <a:noFill/>
        </p:spPr>
        <p:txBody>
          <a:bodyPr wrap="square" rtlCol="0">
            <a:spAutoFit/>
          </a:bodyPr>
          <a:lstStyle/>
          <a:p>
            <a:r>
              <a:rPr lang="fr-FR" dirty="0" smtClean="0">
                <a:solidFill>
                  <a:srgbClr val="FF0000"/>
                </a:solidFill>
              </a:rPr>
              <a:t>Les raisons de la non-délégation</a:t>
            </a:r>
            <a:endParaRPr lang="fr-FR" dirty="0">
              <a:solidFill>
                <a:srgbClr val="FF0000"/>
              </a:solidFill>
            </a:endParaRPr>
          </a:p>
        </p:txBody>
      </p:sp>
      <p:sp>
        <p:nvSpPr>
          <p:cNvPr id="4" name="ZoneTexte 3"/>
          <p:cNvSpPr txBox="1"/>
          <p:nvPr/>
        </p:nvSpPr>
        <p:spPr>
          <a:xfrm>
            <a:off x="1828800" y="1929008"/>
            <a:ext cx="3858016" cy="830997"/>
          </a:xfrm>
          <a:prstGeom prst="rect">
            <a:avLst/>
          </a:prstGeom>
          <a:noFill/>
        </p:spPr>
        <p:txBody>
          <a:bodyPr wrap="square" rtlCol="0">
            <a:spAutoFit/>
          </a:bodyPr>
          <a:lstStyle/>
          <a:p>
            <a:r>
              <a:rPr lang="fr-FR" sz="1600" dirty="0" smtClean="0"/>
              <a:t>Les raisons pour lesquelles les subordonnés refusent d’acquérir plus d’autorité.</a:t>
            </a:r>
            <a:endParaRPr lang="fr-FR" sz="1600" dirty="0"/>
          </a:p>
        </p:txBody>
      </p:sp>
      <p:sp>
        <p:nvSpPr>
          <p:cNvPr id="5" name="ZoneTexte 4"/>
          <p:cNvSpPr txBox="1"/>
          <p:nvPr/>
        </p:nvSpPr>
        <p:spPr>
          <a:xfrm>
            <a:off x="1741116" y="3582444"/>
            <a:ext cx="7227519" cy="338554"/>
          </a:xfrm>
          <a:prstGeom prst="rect">
            <a:avLst/>
          </a:prstGeom>
          <a:noFill/>
        </p:spPr>
        <p:txBody>
          <a:bodyPr wrap="square" rtlCol="0">
            <a:spAutoFit/>
          </a:bodyPr>
          <a:lstStyle/>
          <a:p>
            <a:r>
              <a:rPr lang="fr-FR" sz="1600" dirty="0" smtClean="0">
                <a:solidFill>
                  <a:srgbClr val="FF0000"/>
                </a:solidFill>
              </a:rPr>
              <a:t>Certains employés se montrent peu disposés à prendre plus d’autorité car: </a:t>
            </a:r>
            <a:endParaRPr lang="fr-FR" sz="1600" dirty="0">
              <a:solidFill>
                <a:srgbClr val="FF0000"/>
              </a:solidFill>
            </a:endParaRPr>
          </a:p>
        </p:txBody>
      </p:sp>
      <p:sp>
        <p:nvSpPr>
          <p:cNvPr id="6" name="ZoneTexte 5"/>
          <p:cNvSpPr txBox="1"/>
          <p:nvPr/>
        </p:nvSpPr>
        <p:spPr>
          <a:xfrm>
            <a:off x="1954060" y="4183694"/>
            <a:ext cx="6801633" cy="584775"/>
          </a:xfrm>
          <a:prstGeom prst="rect">
            <a:avLst/>
          </a:prstGeom>
          <a:noFill/>
        </p:spPr>
        <p:txBody>
          <a:bodyPr wrap="square" rtlCol="0">
            <a:spAutoFit/>
          </a:bodyPr>
          <a:lstStyle/>
          <a:p>
            <a:pPr>
              <a:buFont typeface="Wingdings" pitchFamily="2" charset="2"/>
              <a:buChar char="q"/>
            </a:pPr>
            <a:r>
              <a:rPr lang="fr-FR" sz="1600" dirty="0" smtClean="0"/>
              <a:t>Ils préfèrent voir leur supérieur leur dire quoi faire et de quelle façon plutôt que prendre une initiative;</a:t>
            </a:r>
            <a:endParaRPr lang="fr-FR" sz="1600" dirty="0"/>
          </a:p>
        </p:txBody>
      </p:sp>
      <p:sp>
        <p:nvSpPr>
          <p:cNvPr id="7" name="ZoneTexte 6"/>
          <p:cNvSpPr txBox="1"/>
          <p:nvPr/>
        </p:nvSpPr>
        <p:spPr>
          <a:xfrm>
            <a:off x="1878905" y="4822521"/>
            <a:ext cx="6601216" cy="338554"/>
          </a:xfrm>
          <a:prstGeom prst="rect">
            <a:avLst/>
          </a:prstGeom>
          <a:noFill/>
        </p:spPr>
        <p:txBody>
          <a:bodyPr wrap="square" rtlCol="0">
            <a:spAutoFit/>
          </a:bodyPr>
          <a:lstStyle/>
          <a:p>
            <a:pPr>
              <a:buFont typeface="Wingdings" pitchFamily="2" charset="2"/>
              <a:buChar char="q"/>
            </a:pPr>
            <a:r>
              <a:rPr lang="fr-FR" sz="1600" dirty="0" smtClean="0"/>
              <a:t>Ils ont peur qu’on leur reproche leurs erreurs;</a:t>
            </a:r>
            <a:endParaRPr lang="fr-FR" sz="1600" dirty="0"/>
          </a:p>
        </p:txBody>
      </p:sp>
      <p:sp>
        <p:nvSpPr>
          <p:cNvPr id="8" name="ZoneTexte 7"/>
          <p:cNvSpPr txBox="1"/>
          <p:nvPr/>
        </p:nvSpPr>
        <p:spPr>
          <a:xfrm>
            <a:off x="1929007" y="5373666"/>
            <a:ext cx="6601216" cy="338554"/>
          </a:xfrm>
          <a:prstGeom prst="rect">
            <a:avLst/>
          </a:prstGeom>
          <a:noFill/>
        </p:spPr>
        <p:txBody>
          <a:bodyPr wrap="square" rtlCol="0">
            <a:spAutoFit/>
          </a:bodyPr>
          <a:lstStyle/>
          <a:p>
            <a:pPr>
              <a:buFont typeface="Wingdings" pitchFamily="2" charset="2"/>
              <a:buChar char="q"/>
            </a:pPr>
            <a:r>
              <a:rPr lang="fr-FR" sz="1600" dirty="0" smtClean="0"/>
              <a:t>Ils n’ont pas confiance en eux;</a:t>
            </a:r>
            <a:endParaRPr lang="fr-FR" sz="1600" dirty="0"/>
          </a:p>
        </p:txBody>
      </p:sp>
      <p:sp>
        <p:nvSpPr>
          <p:cNvPr id="9" name="ZoneTexte 8"/>
          <p:cNvSpPr txBox="1"/>
          <p:nvPr/>
        </p:nvSpPr>
        <p:spPr>
          <a:xfrm>
            <a:off x="1841326" y="5849655"/>
            <a:ext cx="6563639" cy="584775"/>
          </a:xfrm>
          <a:prstGeom prst="rect">
            <a:avLst/>
          </a:prstGeom>
          <a:noFill/>
        </p:spPr>
        <p:txBody>
          <a:bodyPr wrap="square" rtlCol="0">
            <a:spAutoFit/>
          </a:bodyPr>
          <a:lstStyle/>
          <a:p>
            <a:pPr>
              <a:buFont typeface="Wingdings" pitchFamily="2" charset="2"/>
              <a:buChar char="q"/>
            </a:pPr>
            <a:r>
              <a:rPr lang="fr-FR" sz="1600" dirty="0" smtClean="0"/>
              <a:t>Le milieu dans lequel ils travaillent ne favorise pas la prise de nombreuses responsabilités.</a:t>
            </a:r>
            <a:endParaRPr lang="fr-FR" sz="1600" dirty="0"/>
          </a:p>
        </p:txBody>
      </p:sp>
      <p:pic>
        <p:nvPicPr>
          <p:cNvPr id="4098" name="Picture 2"/>
          <p:cNvPicPr>
            <a:picLocks noChangeAspect="1" noChangeArrowheads="1"/>
          </p:cNvPicPr>
          <p:nvPr/>
        </p:nvPicPr>
        <p:blipFill>
          <a:blip r:embed="rId2" cstate="print"/>
          <a:srcRect l="23831" t="47474" r="56438" b="28840"/>
          <a:stretch>
            <a:fillRect/>
          </a:stretch>
        </p:blipFill>
        <p:spPr bwMode="auto">
          <a:xfrm>
            <a:off x="5986736" y="1553228"/>
            <a:ext cx="2652670" cy="1791221"/>
          </a:xfrm>
          <a:prstGeom prst="rect">
            <a:avLst/>
          </a:prstGeom>
          <a:noFill/>
          <a:ln w="9525">
            <a:noFill/>
            <a:miter lim="800000"/>
            <a:headEnd/>
            <a:tailEnd/>
          </a:ln>
        </p:spPr>
      </p:pic>
      <p:sp>
        <p:nvSpPr>
          <p:cNvPr id="11" name="Flèche vers la droite 6"/>
          <p:cNvSpPr/>
          <p:nvPr/>
        </p:nvSpPr>
        <p:spPr bwMode="auto">
          <a:xfrm>
            <a:off x="263048" y="4947335"/>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4"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L’autorité dans l’organisation</a:t>
            </a:r>
            <a:endParaRPr lang="fr-FR" dirty="0"/>
          </a:p>
        </p:txBody>
      </p:sp>
      <p:sp>
        <p:nvSpPr>
          <p:cNvPr id="3" name="ZoneTexte 2"/>
          <p:cNvSpPr txBox="1"/>
          <p:nvPr/>
        </p:nvSpPr>
        <p:spPr>
          <a:xfrm>
            <a:off x="2179529" y="1327759"/>
            <a:ext cx="6212909" cy="400110"/>
          </a:xfrm>
          <a:prstGeom prst="rect">
            <a:avLst/>
          </a:prstGeom>
          <a:noFill/>
        </p:spPr>
        <p:txBody>
          <a:bodyPr wrap="square" rtlCol="0">
            <a:spAutoFit/>
          </a:bodyPr>
          <a:lstStyle/>
          <a:p>
            <a:r>
              <a:rPr lang="fr-FR" dirty="0" smtClean="0">
                <a:solidFill>
                  <a:srgbClr val="FF0000"/>
                </a:solidFill>
              </a:rPr>
              <a:t>Les règles à suivre dans la délégation de l’autorité</a:t>
            </a:r>
            <a:endParaRPr lang="fr-FR" dirty="0">
              <a:solidFill>
                <a:srgbClr val="FF0000"/>
              </a:solidFill>
            </a:endParaRPr>
          </a:p>
        </p:txBody>
      </p:sp>
      <p:sp>
        <p:nvSpPr>
          <p:cNvPr id="4" name="ZoneTexte 3"/>
          <p:cNvSpPr txBox="1"/>
          <p:nvPr/>
        </p:nvSpPr>
        <p:spPr>
          <a:xfrm>
            <a:off x="1966586" y="1991638"/>
            <a:ext cx="2981195" cy="1323439"/>
          </a:xfrm>
          <a:prstGeom prst="rect">
            <a:avLst/>
          </a:prstGeom>
          <a:noFill/>
        </p:spPr>
        <p:txBody>
          <a:bodyPr wrap="square" rtlCol="0">
            <a:spAutoFit/>
          </a:bodyPr>
          <a:lstStyle/>
          <a:p>
            <a:pPr>
              <a:buFont typeface="Wingdings" pitchFamily="2" charset="2"/>
              <a:buChar char="q"/>
            </a:pPr>
            <a:r>
              <a:rPr lang="fr-FR" sz="1600" dirty="0" smtClean="0"/>
              <a:t>Les objectifs doivent être clairement définis ( le supérieur doit avoir une idée précise sur les résultats recherchés).</a:t>
            </a:r>
            <a:endParaRPr lang="fr-FR" sz="1600" dirty="0"/>
          </a:p>
        </p:txBody>
      </p:sp>
      <p:sp>
        <p:nvSpPr>
          <p:cNvPr id="5" name="ZoneTexte 4"/>
          <p:cNvSpPr txBox="1"/>
          <p:nvPr/>
        </p:nvSpPr>
        <p:spPr>
          <a:xfrm>
            <a:off x="5323562" y="2179529"/>
            <a:ext cx="3507288" cy="830997"/>
          </a:xfrm>
          <a:prstGeom prst="rect">
            <a:avLst/>
          </a:prstGeom>
          <a:noFill/>
        </p:spPr>
        <p:txBody>
          <a:bodyPr wrap="square" rtlCol="0">
            <a:spAutoFit/>
          </a:bodyPr>
          <a:lstStyle/>
          <a:p>
            <a:pPr>
              <a:buFont typeface="Wingdings" pitchFamily="2" charset="2"/>
              <a:buChar char="q"/>
            </a:pPr>
            <a:r>
              <a:rPr lang="fr-FR" sz="1600" dirty="0" smtClean="0"/>
              <a:t>Il faut que le subordonné comprenne bien les tâches qu’on lui confie.</a:t>
            </a:r>
            <a:endParaRPr lang="fr-FR" sz="1600" dirty="0"/>
          </a:p>
        </p:txBody>
      </p:sp>
      <p:sp>
        <p:nvSpPr>
          <p:cNvPr id="6" name="ZoneTexte 5"/>
          <p:cNvSpPr txBox="1"/>
          <p:nvPr/>
        </p:nvSpPr>
        <p:spPr>
          <a:xfrm>
            <a:off x="2091847" y="3858015"/>
            <a:ext cx="2655518" cy="830997"/>
          </a:xfrm>
          <a:prstGeom prst="rect">
            <a:avLst/>
          </a:prstGeom>
          <a:noFill/>
        </p:spPr>
        <p:txBody>
          <a:bodyPr wrap="square" rtlCol="0">
            <a:spAutoFit/>
          </a:bodyPr>
          <a:lstStyle/>
          <a:p>
            <a:pPr>
              <a:buFont typeface="Wingdings" pitchFamily="2" charset="2"/>
              <a:buChar char="q"/>
            </a:pPr>
            <a:r>
              <a:rPr lang="fr-FR" sz="1600" dirty="0" smtClean="0"/>
              <a:t>Le gestionnaire et ses subordonnés doivent travailler en équipe</a:t>
            </a:r>
            <a:endParaRPr lang="fr-FR" sz="1600" dirty="0"/>
          </a:p>
        </p:txBody>
      </p:sp>
      <p:sp>
        <p:nvSpPr>
          <p:cNvPr id="7" name="ZoneTexte 6"/>
          <p:cNvSpPr txBox="1"/>
          <p:nvPr/>
        </p:nvSpPr>
        <p:spPr>
          <a:xfrm>
            <a:off x="4885102" y="3670126"/>
            <a:ext cx="3858065" cy="1077218"/>
          </a:xfrm>
          <a:prstGeom prst="rect">
            <a:avLst/>
          </a:prstGeom>
          <a:noFill/>
        </p:spPr>
        <p:txBody>
          <a:bodyPr wrap="square" rtlCol="0">
            <a:spAutoFit/>
          </a:bodyPr>
          <a:lstStyle/>
          <a:p>
            <a:pPr>
              <a:buFont typeface="Wingdings" pitchFamily="2" charset="2"/>
              <a:buChar char="q"/>
            </a:pPr>
            <a:r>
              <a:rPr lang="fr-FR" sz="1600" dirty="0" smtClean="0"/>
              <a:t>Le gestionnaire  doit toujours veiller à ce que l’on mène à bien les objectifs ainsi que les opérations qui s’y rattachent.</a:t>
            </a:r>
            <a:endParaRPr lang="fr-FR" sz="1600" dirty="0"/>
          </a:p>
        </p:txBody>
      </p:sp>
      <p:sp>
        <p:nvSpPr>
          <p:cNvPr id="8" name="ZoneTexte 7"/>
          <p:cNvSpPr txBox="1"/>
          <p:nvPr/>
        </p:nvSpPr>
        <p:spPr>
          <a:xfrm>
            <a:off x="1991639" y="5098093"/>
            <a:ext cx="2906037" cy="830997"/>
          </a:xfrm>
          <a:prstGeom prst="rect">
            <a:avLst/>
          </a:prstGeom>
          <a:noFill/>
        </p:spPr>
        <p:txBody>
          <a:bodyPr wrap="square" rtlCol="0">
            <a:spAutoFit/>
          </a:bodyPr>
          <a:lstStyle/>
          <a:p>
            <a:pPr>
              <a:buFont typeface="Wingdings" pitchFamily="2" charset="2"/>
              <a:buChar char="q"/>
            </a:pPr>
            <a:r>
              <a:rPr lang="fr-FR" sz="1600" dirty="0" smtClean="0"/>
              <a:t>Le gestionnaire doit offrir à ses subordonnés des programmes de formation.</a:t>
            </a:r>
            <a:endParaRPr lang="fr-FR" sz="1600" dirty="0"/>
          </a:p>
        </p:txBody>
      </p:sp>
      <p:sp>
        <p:nvSpPr>
          <p:cNvPr id="9" name="ZoneTexte 8"/>
          <p:cNvSpPr txBox="1"/>
          <p:nvPr/>
        </p:nvSpPr>
        <p:spPr>
          <a:xfrm>
            <a:off x="5085566" y="5260932"/>
            <a:ext cx="3883069" cy="830997"/>
          </a:xfrm>
          <a:prstGeom prst="rect">
            <a:avLst/>
          </a:prstGeom>
          <a:noFill/>
        </p:spPr>
        <p:txBody>
          <a:bodyPr wrap="square" rtlCol="0">
            <a:spAutoFit/>
          </a:bodyPr>
          <a:lstStyle/>
          <a:p>
            <a:pPr>
              <a:buFont typeface="Wingdings" pitchFamily="2" charset="2"/>
              <a:buChar char="q"/>
            </a:pPr>
            <a:r>
              <a:rPr lang="fr-FR" sz="1600" dirty="0" smtClean="0"/>
              <a:t>Le gestionnaire doit remettre périodiquement à ses subordonnés un rapport d’évaluation de leur travail.</a:t>
            </a:r>
            <a:endParaRPr lang="fr-FR" sz="1600" dirty="0"/>
          </a:p>
        </p:txBody>
      </p:sp>
      <p:sp>
        <p:nvSpPr>
          <p:cNvPr id="10" name="Flèche vers la droite 6"/>
          <p:cNvSpPr/>
          <p:nvPr/>
        </p:nvSpPr>
        <p:spPr bwMode="auto">
          <a:xfrm>
            <a:off x="388309" y="498491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3"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centralisation et la décentralisation</a:t>
            </a:r>
            <a:endParaRPr lang="fr-FR" dirty="0"/>
          </a:p>
        </p:txBody>
      </p:sp>
      <p:sp>
        <p:nvSpPr>
          <p:cNvPr id="3" name="ZoneTexte 2"/>
          <p:cNvSpPr txBox="1"/>
          <p:nvPr/>
        </p:nvSpPr>
        <p:spPr>
          <a:xfrm>
            <a:off x="3256768" y="1177447"/>
            <a:ext cx="2605413"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La centralisation</a:t>
            </a:r>
            <a:endParaRPr lang="fr-FR" dirty="0">
              <a:solidFill>
                <a:srgbClr val="FF0000"/>
              </a:solidFill>
            </a:endParaRPr>
          </a:p>
        </p:txBody>
      </p:sp>
      <p:sp>
        <p:nvSpPr>
          <p:cNvPr id="4" name="ZoneTexte 3"/>
          <p:cNvSpPr txBox="1"/>
          <p:nvPr/>
        </p:nvSpPr>
        <p:spPr>
          <a:xfrm>
            <a:off x="1891430" y="1691014"/>
            <a:ext cx="6989524" cy="584775"/>
          </a:xfrm>
          <a:prstGeom prst="rect">
            <a:avLst/>
          </a:prstGeom>
          <a:noFill/>
        </p:spPr>
        <p:txBody>
          <a:bodyPr wrap="square" rtlCol="0">
            <a:spAutoFit/>
          </a:bodyPr>
          <a:lstStyle/>
          <a:p>
            <a:pPr>
              <a:buFont typeface="Wingdings" pitchFamily="2" charset="2"/>
              <a:buChar char="§"/>
            </a:pPr>
            <a:r>
              <a:rPr lang="fr-FR" sz="1600" dirty="0" smtClean="0"/>
              <a:t>Une structure dans laquelle les cadres supérieurs gardent tous leurs pouvoirs est une structure centralisée.</a:t>
            </a:r>
            <a:endParaRPr lang="fr-FR" sz="1600" dirty="0"/>
          </a:p>
        </p:txBody>
      </p:sp>
      <p:sp>
        <p:nvSpPr>
          <p:cNvPr id="5" name="ZoneTexte 4"/>
          <p:cNvSpPr txBox="1"/>
          <p:nvPr/>
        </p:nvSpPr>
        <p:spPr>
          <a:xfrm>
            <a:off x="2768253" y="3194137"/>
            <a:ext cx="3043825"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La décentralisation</a:t>
            </a:r>
            <a:endParaRPr lang="fr-FR" dirty="0">
              <a:solidFill>
                <a:srgbClr val="FF0000"/>
              </a:solidFill>
            </a:endParaRPr>
          </a:p>
        </p:txBody>
      </p:sp>
      <p:sp>
        <p:nvSpPr>
          <p:cNvPr id="6" name="ZoneTexte 5"/>
          <p:cNvSpPr txBox="1"/>
          <p:nvPr/>
        </p:nvSpPr>
        <p:spPr>
          <a:xfrm>
            <a:off x="1903957" y="3657600"/>
            <a:ext cx="6864263" cy="584775"/>
          </a:xfrm>
          <a:prstGeom prst="rect">
            <a:avLst/>
          </a:prstGeom>
          <a:noFill/>
        </p:spPr>
        <p:txBody>
          <a:bodyPr wrap="square" rtlCol="0">
            <a:spAutoFit/>
          </a:bodyPr>
          <a:lstStyle/>
          <a:p>
            <a:pPr>
              <a:buFont typeface="Wingdings" pitchFamily="2" charset="2"/>
              <a:buChar char="§"/>
            </a:pPr>
            <a:r>
              <a:rPr lang="fr-FR" sz="1600" dirty="0" smtClean="0"/>
              <a:t>La décentralisation est le processus par lequel les dirigeants d’une organisation délèguent leur pouvoir décisionnel  aux cadres subordonnés.</a:t>
            </a:r>
            <a:endParaRPr lang="fr-FR" sz="1600" dirty="0"/>
          </a:p>
        </p:txBody>
      </p:sp>
      <p:pic>
        <p:nvPicPr>
          <p:cNvPr id="8194" name="Picture 2"/>
          <p:cNvPicPr>
            <a:picLocks noChangeAspect="1" noChangeArrowheads="1"/>
          </p:cNvPicPr>
          <p:nvPr/>
        </p:nvPicPr>
        <p:blipFill>
          <a:blip r:embed="rId2" cstate="print"/>
          <a:srcRect l="13606" t="21334" r="14479" b="46596"/>
          <a:stretch>
            <a:fillRect/>
          </a:stretch>
        </p:blipFill>
        <p:spPr bwMode="auto">
          <a:xfrm>
            <a:off x="2148656" y="5148196"/>
            <a:ext cx="6281360" cy="1427968"/>
          </a:xfrm>
          <a:prstGeom prst="rect">
            <a:avLst/>
          </a:prstGeom>
          <a:noFill/>
          <a:ln w="9525">
            <a:noFill/>
            <a:miter lim="800000"/>
            <a:headEnd/>
            <a:tailEnd/>
          </a:ln>
        </p:spPr>
      </p:pic>
      <p:sp>
        <p:nvSpPr>
          <p:cNvPr id="8" name="Flèche vers la droite 6"/>
          <p:cNvSpPr/>
          <p:nvPr/>
        </p:nvSpPr>
        <p:spPr bwMode="auto">
          <a:xfrm>
            <a:off x="275574" y="5360695"/>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
        <p:nvSpPr>
          <p:cNvPr id="10" name="ZoneTexte 9"/>
          <p:cNvSpPr txBox="1"/>
          <p:nvPr/>
        </p:nvSpPr>
        <p:spPr>
          <a:xfrm>
            <a:off x="1803749" y="2457189"/>
            <a:ext cx="7340251" cy="584775"/>
          </a:xfrm>
          <a:prstGeom prst="rect">
            <a:avLst/>
          </a:prstGeom>
          <a:noFill/>
        </p:spPr>
        <p:txBody>
          <a:bodyPr wrap="square" rtlCol="0">
            <a:spAutoFit/>
          </a:bodyPr>
          <a:lstStyle/>
          <a:p>
            <a:pPr>
              <a:buFont typeface="Wingdings" pitchFamily="2" charset="2"/>
              <a:buChar char="§"/>
            </a:pPr>
            <a:r>
              <a:rPr lang="fr-FR" sz="1600" dirty="0" smtClean="0"/>
              <a:t>La centralisation favorise une hiérarchie organisationnelle verticale ( 7 </a:t>
            </a:r>
            <a:r>
              <a:rPr lang="fr-FR" sz="1600" dirty="0" err="1" smtClean="0"/>
              <a:t>échélons</a:t>
            </a:r>
            <a:r>
              <a:rPr lang="fr-FR" sz="1600" dirty="0" smtClean="0"/>
              <a:t> d’autorité)</a:t>
            </a:r>
            <a:endParaRPr lang="fr-FR" sz="1600" dirty="0"/>
          </a:p>
        </p:txBody>
      </p:sp>
      <p:sp>
        <p:nvSpPr>
          <p:cNvPr id="12" name="ZoneTexte 11"/>
          <p:cNvSpPr txBox="1"/>
          <p:nvPr/>
        </p:nvSpPr>
        <p:spPr>
          <a:xfrm>
            <a:off x="1803749" y="4501019"/>
            <a:ext cx="7340251" cy="584775"/>
          </a:xfrm>
          <a:prstGeom prst="rect">
            <a:avLst/>
          </a:prstGeom>
          <a:noFill/>
        </p:spPr>
        <p:txBody>
          <a:bodyPr wrap="square" rtlCol="0">
            <a:spAutoFit/>
          </a:bodyPr>
          <a:lstStyle/>
          <a:p>
            <a:pPr>
              <a:buFont typeface="Wingdings" pitchFamily="2" charset="2"/>
              <a:buChar char="§"/>
            </a:pPr>
            <a:r>
              <a:rPr lang="fr-FR" sz="1600" dirty="0" smtClean="0"/>
              <a:t>La décentralisation favorise une hiérarchie organisationnelle horizontale ( 3 </a:t>
            </a:r>
            <a:r>
              <a:rPr lang="fr-FR" sz="1600" dirty="0" err="1" smtClean="0"/>
              <a:t>échélons</a:t>
            </a:r>
            <a:r>
              <a:rPr lang="fr-FR" sz="1600" dirty="0" smtClean="0"/>
              <a:t> d’autorité au plus )</a:t>
            </a:r>
            <a:endParaRPr lang="fr-FR" sz="1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centralisation et la décentralisation</a:t>
            </a:r>
            <a:endParaRPr lang="fr-FR" dirty="0"/>
          </a:p>
        </p:txBody>
      </p:sp>
      <p:sp>
        <p:nvSpPr>
          <p:cNvPr id="3" name="ZoneTexte 2"/>
          <p:cNvSpPr txBox="1"/>
          <p:nvPr/>
        </p:nvSpPr>
        <p:spPr>
          <a:xfrm>
            <a:off x="1966586" y="1490597"/>
            <a:ext cx="6663847" cy="646331"/>
          </a:xfrm>
          <a:prstGeom prst="rect">
            <a:avLst/>
          </a:prstGeom>
          <a:noFill/>
        </p:spPr>
        <p:txBody>
          <a:bodyPr wrap="square" rtlCol="0">
            <a:spAutoFit/>
          </a:bodyPr>
          <a:lstStyle/>
          <a:p>
            <a:r>
              <a:rPr lang="fr-FR" sz="1800" dirty="0" smtClean="0">
                <a:solidFill>
                  <a:srgbClr val="FF0000"/>
                </a:solidFill>
              </a:rPr>
              <a:t>Divers éléments amènent les gestionnaires à centraliser ou à décentraliser</a:t>
            </a:r>
            <a:endParaRPr lang="fr-FR" sz="1800" dirty="0">
              <a:solidFill>
                <a:srgbClr val="FF0000"/>
              </a:solidFill>
            </a:endParaRPr>
          </a:p>
        </p:txBody>
      </p:sp>
      <p:sp>
        <p:nvSpPr>
          <p:cNvPr id="4" name="ZoneTexte 3"/>
          <p:cNvSpPr txBox="1"/>
          <p:nvPr/>
        </p:nvSpPr>
        <p:spPr>
          <a:xfrm>
            <a:off x="1891430" y="2655518"/>
            <a:ext cx="3519813" cy="1815882"/>
          </a:xfrm>
          <a:prstGeom prst="rect">
            <a:avLst/>
          </a:prstGeom>
          <a:noFill/>
        </p:spPr>
        <p:txBody>
          <a:bodyPr wrap="square" rtlCol="0">
            <a:spAutoFit/>
          </a:bodyPr>
          <a:lstStyle/>
          <a:p>
            <a:pPr>
              <a:buFont typeface="Wingdings" pitchFamily="2" charset="2"/>
              <a:buChar char="q"/>
            </a:pPr>
            <a:r>
              <a:rPr lang="fr-FR" sz="1600" dirty="0" smtClean="0"/>
              <a:t>La taille de l’organisation peut influencer ceux qui prennent  des décisions ( les petites organisations n’ont guère besoin de décentraliser leur processus décisionnel, puisque tous les dirigeants travaillent dans une même région).</a:t>
            </a:r>
            <a:endParaRPr lang="fr-FR" sz="1600" dirty="0"/>
          </a:p>
        </p:txBody>
      </p:sp>
      <p:sp>
        <p:nvSpPr>
          <p:cNvPr id="5" name="ZoneTexte 4"/>
          <p:cNvSpPr txBox="1"/>
          <p:nvPr/>
        </p:nvSpPr>
        <p:spPr>
          <a:xfrm>
            <a:off x="5624186" y="2718148"/>
            <a:ext cx="3519814" cy="1323439"/>
          </a:xfrm>
          <a:prstGeom prst="rect">
            <a:avLst/>
          </a:prstGeom>
          <a:noFill/>
        </p:spPr>
        <p:txBody>
          <a:bodyPr wrap="square" rtlCol="0">
            <a:spAutoFit/>
          </a:bodyPr>
          <a:lstStyle/>
          <a:p>
            <a:pPr>
              <a:buFont typeface="Wingdings" pitchFamily="2" charset="2"/>
              <a:buChar char="q"/>
            </a:pPr>
            <a:r>
              <a:rPr lang="fr-FR" sz="1600" dirty="0" smtClean="0"/>
              <a:t>Les cadres supérieurs qui veulent s’assurer que tout le personnel de l’entreprise suivra la politique générale choisissent la centralisation.</a:t>
            </a:r>
            <a:endParaRPr lang="fr-FR" sz="1600" dirty="0"/>
          </a:p>
        </p:txBody>
      </p:sp>
      <p:sp>
        <p:nvSpPr>
          <p:cNvPr id="6" name="ZoneTexte 5"/>
          <p:cNvSpPr txBox="1"/>
          <p:nvPr/>
        </p:nvSpPr>
        <p:spPr>
          <a:xfrm>
            <a:off x="1929009" y="5085567"/>
            <a:ext cx="3745282" cy="1077218"/>
          </a:xfrm>
          <a:prstGeom prst="rect">
            <a:avLst/>
          </a:prstGeom>
          <a:noFill/>
        </p:spPr>
        <p:txBody>
          <a:bodyPr wrap="square" rtlCol="0">
            <a:spAutoFit/>
          </a:bodyPr>
          <a:lstStyle/>
          <a:p>
            <a:pPr>
              <a:buFont typeface="Wingdings" pitchFamily="2" charset="2"/>
              <a:buChar char="q"/>
            </a:pPr>
            <a:r>
              <a:rPr lang="fr-FR" sz="1600" dirty="0" smtClean="0"/>
              <a:t>Le degré de compétence des gestionnaires pèse  d’un grand poids dans la décision de centralisation ou non.</a:t>
            </a:r>
            <a:endParaRPr lang="fr-FR" sz="1600" dirty="0"/>
          </a:p>
        </p:txBody>
      </p:sp>
      <p:sp>
        <p:nvSpPr>
          <p:cNvPr id="7" name="ZoneTexte 6"/>
          <p:cNvSpPr txBox="1"/>
          <p:nvPr/>
        </p:nvSpPr>
        <p:spPr>
          <a:xfrm>
            <a:off x="5661766" y="4972833"/>
            <a:ext cx="3219188" cy="1077218"/>
          </a:xfrm>
          <a:prstGeom prst="rect">
            <a:avLst/>
          </a:prstGeom>
          <a:noFill/>
        </p:spPr>
        <p:txBody>
          <a:bodyPr wrap="square" rtlCol="0">
            <a:spAutoFit/>
          </a:bodyPr>
          <a:lstStyle/>
          <a:p>
            <a:pPr>
              <a:buFont typeface="Wingdings" pitchFamily="2" charset="2"/>
              <a:buChar char="q"/>
            </a:pPr>
            <a:r>
              <a:rPr lang="fr-FR" sz="1600" dirty="0" smtClean="0"/>
              <a:t>Si le système d’information de gestion est efficace, les cadres supérieurs peuvent prendre la plupart des décisions. </a:t>
            </a:r>
            <a:endParaRPr lang="fr-FR" sz="1600" dirty="0"/>
          </a:p>
        </p:txBody>
      </p:sp>
      <p:sp>
        <p:nvSpPr>
          <p:cNvPr id="8" name="Flèche vers la droite 6"/>
          <p:cNvSpPr/>
          <p:nvPr/>
        </p:nvSpPr>
        <p:spPr bwMode="auto">
          <a:xfrm>
            <a:off x="325678" y="5410798"/>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L’organigramme</a:t>
            </a:r>
            <a:endParaRPr lang="fr-FR" dirty="0"/>
          </a:p>
        </p:txBody>
      </p:sp>
      <p:sp>
        <p:nvSpPr>
          <p:cNvPr id="3" name="ZoneTexte 2"/>
          <p:cNvSpPr txBox="1"/>
          <p:nvPr/>
        </p:nvSpPr>
        <p:spPr>
          <a:xfrm>
            <a:off x="1991637" y="1327760"/>
            <a:ext cx="3068878" cy="1569660"/>
          </a:xfrm>
          <a:prstGeom prst="rect">
            <a:avLst/>
          </a:prstGeom>
          <a:noFill/>
        </p:spPr>
        <p:txBody>
          <a:bodyPr wrap="square" rtlCol="0">
            <a:spAutoFit/>
          </a:bodyPr>
          <a:lstStyle/>
          <a:p>
            <a:r>
              <a:rPr lang="fr-FR" sz="1600" dirty="0" smtClean="0"/>
              <a:t>L’organigramme est une représentation graphique des rapports de subordination existant entre les fonctions, les divisions, les services, et les membres d’une organisation.</a:t>
            </a:r>
            <a:endParaRPr lang="fr-FR" sz="1600" dirty="0"/>
          </a:p>
        </p:txBody>
      </p:sp>
      <p:sp>
        <p:nvSpPr>
          <p:cNvPr id="4" name="ZoneTexte 3"/>
          <p:cNvSpPr txBox="1"/>
          <p:nvPr/>
        </p:nvSpPr>
        <p:spPr>
          <a:xfrm>
            <a:off x="2079320" y="3407080"/>
            <a:ext cx="6050071" cy="369332"/>
          </a:xfrm>
          <a:prstGeom prst="rect">
            <a:avLst/>
          </a:prstGeom>
          <a:noFill/>
        </p:spPr>
        <p:txBody>
          <a:bodyPr wrap="square" rtlCol="0">
            <a:spAutoFit/>
          </a:bodyPr>
          <a:lstStyle/>
          <a:p>
            <a:r>
              <a:rPr lang="fr-FR" sz="1800" dirty="0" smtClean="0">
                <a:solidFill>
                  <a:srgbClr val="FF0000"/>
                </a:solidFill>
              </a:rPr>
              <a:t>Il fournit des indications concernant:</a:t>
            </a:r>
            <a:endParaRPr lang="fr-FR" sz="1800" dirty="0">
              <a:solidFill>
                <a:srgbClr val="FF0000"/>
              </a:solidFill>
            </a:endParaRPr>
          </a:p>
        </p:txBody>
      </p:sp>
      <p:sp>
        <p:nvSpPr>
          <p:cNvPr id="5" name="ZoneTexte 4"/>
          <p:cNvSpPr txBox="1"/>
          <p:nvPr/>
        </p:nvSpPr>
        <p:spPr>
          <a:xfrm>
            <a:off x="1878903" y="3858016"/>
            <a:ext cx="6851737" cy="584775"/>
          </a:xfrm>
          <a:prstGeom prst="rect">
            <a:avLst/>
          </a:prstGeom>
          <a:noFill/>
        </p:spPr>
        <p:txBody>
          <a:bodyPr wrap="square" rtlCol="0">
            <a:spAutoFit/>
          </a:bodyPr>
          <a:lstStyle/>
          <a:p>
            <a:pPr>
              <a:buFont typeface="Wingdings" pitchFamily="2" charset="2"/>
              <a:buChar char="q"/>
            </a:pPr>
            <a:r>
              <a:rPr lang="fr-FR" sz="1600" dirty="0" smtClean="0"/>
              <a:t>Les structures organisationnelles (manière dont les divers éléments d’une organisation se rattachent les uns aux autres.)</a:t>
            </a:r>
            <a:endParaRPr lang="fr-FR" sz="1600" dirty="0"/>
          </a:p>
        </p:txBody>
      </p:sp>
      <p:sp>
        <p:nvSpPr>
          <p:cNvPr id="6" name="ZoneTexte 5"/>
          <p:cNvSpPr txBox="1"/>
          <p:nvPr/>
        </p:nvSpPr>
        <p:spPr>
          <a:xfrm>
            <a:off x="1866378" y="4559474"/>
            <a:ext cx="7277622" cy="338554"/>
          </a:xfrm>
          <a:prstGeom prst="rect">
            <a:avLst/>
          </a:prstGeom>
          <a:noFill/>
        </p:spPr>
        <p:txBody>
          <a:bodyPr wrap="square" rtlCol="0">
            <a:spAutoFit/>
          </a:bodyPr>
          <a:lstStyle/>
          <a:p>
            <a:pPr>
              <a:buFont typeface="Wingdings" pitchFamily="2" charset="2"/>
              <a:buChar char="q"/>
            </a:pPr>
            <a:r>
              <a:rPr lang="fr-FR" sz="1600" dirty="0" smtClean="0"/>
              <a:t>La taille d’une organisation (le nombre de ses unités organisationnelles)</a:t>
            </a:r>
            <a:endParaRPr lang="fr-FR" sz="1600" dirty="0"/>
          </a:p>
        </p:txBody>
      </p:sp>
      <p:sp>
        <p:nvSpPr>
          <p:cNvPr id="7" name="ZoneTexte 6"/>
          <p:cNvSpPr txBox="1"/>
          <p:nvPr/>
        </p:nvSpPr>
        <p:spPr>
          <a:xfrm>
            <a:off x="1954061" y="5035463"/>
            <a:ext cx="6588690" cy="338554"/>
          </a:xfrm>
          <a:prstGeom prst="rect">
            <a:avLst/>
          </a:prstGeom>
          <a:noFill/>
        </p:spPr>
        <p:txBody>
          <a:bodyPr wrap="square" rtlCol="0">
            <a:spAutoFit/>
          </a:bodyPr>
          <a:lstStyle/>
          <a:p>
            <a:pPr>
              <a:buFont typeface="Wingdings" pitchFamily="2" charset="2"/>
              <a:buChar char="q"/>
            </a:pPr>
            <a:r>
              <a:rPr lang="fr-FR" sz="1600" dirty="0" smtClean="0"/>
              <a:t>Les liaisons hiérarchiques entre différentes unités</a:t>
            </a:r>
            <a:endParaRPr lang="fr-FR" sz="1600" dirty="0"/>
          </a:p>
        </p:txBody>
      </p:sp>
      <p:pic>
        <p:nvPicPr>
          <p:cNvPr id="6146" name="Picture 2"/>
          <p:cNvPicPr>
            <a:picLocks noChangeAspect="1" noChangeArrowheads="1"/>
          </p:cNvPicPr>
          <p:nvPr/>
        </p:nvPicPr>
        <p:blipFill>
          <a:blip r:embed="rId2" cstate="print"/>
          <a:srcRect l="17408" t="30648" r="36384" b="23726"/>
          <a:stretch>
            <a:fillRect/>
          </a:stretch>
        </p:blipFill>
        <p:spPr bwMode="auto">
          <a:xfrm>
            <a:off x="4970364" y="1102289"/>
            <a:ext cx="3822907" cy="2123305"/>
          </a:xfrm>
          <a:prstGeom prst="rect">
            <a:avLst/>
          </a:prstGeom>
          <a:noFill/>
          <a:ln w="9525">
            <a:noFill/>
            <a:miter lim="800000"/>
            <a:headEnd/>
            <a:tailEnd/>
          </a:ln>
        </p:spPr>
      </p:pic>
      <p:sp>
        <p:nvSpPr>
          <p:cNvPr id="9" name="ZoneTexte 8"/>
          <p:cNvSpPr txBox="1"/>
          <p:nvPr/>
        </p:nvSpPr>
        <p:spPr>
          <a:xfrm>
            <a:off x="1991638" y="5534190"/>
            <a:ext cx="6764055" cy="584775"/>
          </a:xfrm>
          <a:prstGeom prst="rect">
            <a:avLst/>
          </a:prstGeom>
          <a:noFill/>
        </p:spPr>
        <p:txBody>
          <a:bodyPr wrap="square" rtlCol="0">
            <a:spAutoFit/>
          </a:bodyPr>
          <a:lstStyle/>
          <a:p>
            <a:pPr>
              <a:buFont typeface="Wingdings" pitchFamily="2" charset="2"/>
              <a:buChar char="q"/>
            </a:pPr>
            <a:r>
              <a:rPr lang="fr-FR" sz="1600" dirty="0" smtClean="0"/>
              <a:t>Les comités existants( conseil d’administration, comité de direction, et comité de gestion)</a:t>
            </a:r>
            <a:endParaRPr lang="fr-FR" sz="1600" dirty="0"/>
          </a:p>
        </p:txBody>
      </p:sp>
      <p:sp>
        <p:nvSpPr>
          <p:cNvPr id="10" name="ZoneTexte 9"/>
          <p:cNvSpPr txBox="1"/>
          <p:nvPr/>
        </p:nvSpPr>
        <p:spPr>
          <a:xfrm>
            <a:off x="1941536" y="6137743"/>
            <a:ext cx="6688898" cy="338554"/>
          </a:xfrm>
          <a:prstGeom prst="rect">
            <a:avLst/>
          </a:prstGeom>
          <a:noFill/>
        </p:spPr>
        <p:txBody>
          <a:bodyPr wrap="square" rtlCol="0">
            <a:spAutoFit/>
          </a:bodyPr>
          <a:lstStyle/>
          <a:p>
            <a:pPr>
              <a:buFont typeface="Wingdings" pitchFamily="2" charset="2"/>
              <a:buChar char="q"/>
            </a:pPr>
            <a:r>
              <a:rPr lang="fr-FR" sz="1600" dirty="0" smtClean="0"/>
              <a:t>La nature du travail exécuté par les divers unités</a:t>
            </a:r>
            <a:endParaRPr lang="fr-FR" sz="1600" dirty="0"/>
          </a:p>
        </p:txBody>
      </p:sp>
      <p:sp>
        <p:nvSpPr>
          <p:cNvPr id="11" name="ZoneTexte 10"/>
          <p:cNvSpPr txBox="1"/>
          <p:nvPr/>
        </p:nvSpPr>
        <p:spPr>
          <a:xfrm>
            <a:off x="1979114" y="6519446"/>
            <a:ext cx="6501008" cy="338554"/>
          </a:xfrm>
          <a:prstGeom prst="rect">
            <a:avLst/>
          </a:prstGeom>
          <a:noFill/>
        </p:spPr>
        <p:txBody>
          <a:bodyPr wrap="square" rtlCol="0">
            <a:spAutoFit/>
          </a:bodyPr>
          <a:lstStyle/>
          <a:p>
            <a:pPr>
              <a:buFont typeface="Wingdings" pitchFamily="2" charset="2"/>
              <a:buChar char="q"/>
            </a:pPr>
            <a:r>
              <a:rPr lang="fr-FR" sz="1600" dirty="0" smtClean="0"/>
              <a:t>Les niveaux hiérarchiques</a:t>
            </a:r>
            <a:endParaRPr lang="fr-FR" sz="1600" dirty="0"/>
          </a:p>
        </p:txBody>
      </p:sp>
      <p:sp>
        <p:nvSpPr>
          <p:cNvPr id="12" name="Flèche vers la droite 6"/>
          <p:cNvSpPr/>
          <p:nvPr/>
        </p:nvSpPr>
        <p:spPr bwMode="auto">
          <a:xfrm>
            <a:off x="250521" y="536069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5"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fr-FR" sz="3200" dirty="0" smtClean="0">
                <a:latin typeface="Arial Narrow" charset="0"/>
                <a:cs typeface="Tahoma" charset="0"/>
              </a:rPr>
              <a:t>Objectif pour l’étudiant</a:t>
            </a:r>
            <a:endParaRPr lang="fr-FR" sz="3200" dirty="0"/>
          </a:p>
        </p:txBody>
      </p:sp>
      <p:sp>
        <p:nvSpPr>
          <p:cNvPr id="5" name="Rectangle 3"/>
          <p:cNvSpPr txBox="1">
            <a:spLocks noChangeArrowheads="1"/>
          </p:cNvSpPr>
          <p:nvPr/>
        </p:nvSpPr>
        <p:spPr bwMode="auto">
          <a:xfrm>
            <a:off x="413359" y="1519694"/>
            <a:ext cx="8730641"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40000"/>
              </a:spcAft>
              <a:buClrTx/>
              <a:buSzTx/>
              <a:buFontTx/>
              <a:buNone/>
              <a:tabLst/>
              <a:defRPr/>
            </a:pP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En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complétant</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ce</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chapitre</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vous</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devez</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être</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a:t>
            </a:r>
            <a:r>
              <a:rPr kumimoji="0" lang="en-US" sz="2400" b="0" i="0" u="none" strike="noStrike" kern="0" cap="none" spc="0" normalizeH="0" baseline="0" noProof="0" dirty="0" err="1" smtClean="0">
                <a:ln>
                  <a:noFill/>
                </a:ln>
                <a:solidFill>
                  <a:schemeClr val="hlink"/>
                </a:solidFill>
                <a:effectLst/>
                <a:uLnTx/>
                <a:uFillTx/>
                <a:latin typeface="+mn-lt"/>
                <a:ea typeface="ＭＳ Ｐゴシック" charset="0"/>
                <a:cs typeface="+mn-cs"/>
              </a:rPr>
              <a:t>capables</a:t>
            </a:r>
            <a:r>
              <a:rPr kumimoji="0" lang="en-US" sz="2400" b="0" i="0" u="none" strike="noStrike" kern="0" cap="none" spc="0" normalizeH="0" baseline="0" noProof="0" dirty="0" smtClean="0">
                <a:ln>
                  <a:noFill/>
                </a:ln>
                <a:solidFill>
                  <a:schemeClr val="hlink"/>
                </a:solidFill>
                <a:effectLst/>
                <a:uLnTx/>
                <a:uFillTx/>
                <a:latin typeface="+mn-lt"/>
                <a:ea typeface="ＭＳ Ｐゴシック" charset="0"/>
                <a:cs typeface="+mn-cs"/>
              </a:rPr>
              <a:t> de : </a:t>
            </a:r>
            <a:endParaRPr kumimoji="0" lang="en-US" sz="2400" b="0" i="0" u="none" strike="noStrike" kern="0" cap="none" spc="0" normalizeH="0" baseline="0" noProof="0" dirty="0">
              <a:ln>
                <a:noFill/>
              </a:ln>
              <a:solidFill>
                <a:schemeClr val="hlink"/>
              </a:solidFill>
              <a:effectLst/>
              <a:uLnTx/>
              <a:uFillTx/>
              <a:latin typeface="+mn-lt"/>
              <a:ea typeface="ＭＳ Ｐゴシック" charset="0"/>
              <a:cs typeface="+mn-cs"/>
            </a:endParaRPr>
          </a:p>
        </p:txBody>
      </p:sp>
      <p:sp>
        <p:nvSpPr>
          <p:cNvPr id="6" name="ZoneTexte 5"/>
          <p:cNvSpPr txBox="1"/>
          <p:nvPr/>
        </p:nvSpPr>
        <p:spPr>
          <a:xfrm>
            <a:off x="475989" y="2480153"/>
            <a:ext cx="8104340" cy="400110"/>
          </a:xfrm>
          <a:prstGeom prst="rect">
            <a:avLst/>
          </a:prstGeom>
          <a:noFill/>
        </p:spPr>
        <p:txBody>
          <a:bodyPr wrap="square" rtlCol="0">
            <a:spAutoFit/>
          </a:bodyPr>
          <a:lstStyle/>
          <a:p>
            <a:pPr>
              <a:buFont typeface="Wingdings" pitchFamily="2" charset="2"/>
              <a:buChar char="q"/>
            </a:pPr>
            <a:r>
              <a:rPr lang="fr-FR" dirty="0" smtClean="0"/>
              <a:t>D’expliquer la nature et l’importance de la fonction d’organisation </a:t>
            </a:r>
            <a:endParaRPr lang="fr-FR" dirty="0"/>
          </a:p>
        </p:txBody>
      </p:sp>
      <p:sp>
        <p:nvSpPr>
          <p:cNvPr id="7" name="ZoneTexte 6"/>
          <p:cNvSpPr txBox="1"/>
          <p:nvPr/>
        </p:nvSpPr>
        <p:spPr>
          <a:xfrm>
            <a:off x="488515" y="3281820"/>
            <a:ext cx="7966554" cy="400110"/>
          </a:xfrm>
          <a:prstGeom prst="rect">
            <a:avLst/>
          </a:prstGeom>
          <a:noFill/>
        </p:spPr>
        <p:txBody>
          <a:bodyPr wrap="square" rtlCol="0">
            <a:spAutoFit/>
          </a:bodyPr>
          <a:lstStyle/>
          <a:p>
            <a:pPr>
              <a:buFont typeface="Wingdings" pitchFamily="2" charset="2"/>
              <a:buChar char="q"/>
            </a:pPr>
            <a:r>
              <a:rPr lang="fr-FR" dirty="0" smtClean="0"/>
              <a:t>Décrire  les principales formes de départementalisation</a:t>
            </a:r>
            <a:endParaRPr lang="fr-FR" dirty="0"/>
          </a:p>
        </p:txBody>
      </p:sp>
      <p:sp>
        <p:nvSpPr>
          <p:cNvPr id="9" name="ZoneTexte 8"/>
          <p:cNvSpPr txBox="1"/>
          <p:nvPr/>
        </p:nvSpPr>
        <p:spPr>
          <a:xfrm>
            <a:off x="463463" y="3870544"/>
            <a:ext cx="8329807" cy="400110"/>
          </a:xfrm>
          <a:prstGeom prst="rect">
            <a:avLst/>
          </a:prstGeom>
          <a:noFill/>
        </p:spPr>
        <p:txBody>
          <a:bodyPr wrap="square" rtlCol="0">
            <a:spAutoFit/>
          </a:bodyPr>
          <a:lstStyle/>
          <a:p>
            <a:pPr>
              <a:buFont typeface="Wingdings" pitchFamily="2" charset="2"/>
              <a:buChar char="q"/>
            </a:pPr>
            <a:r>
              <a:rPr lang="fr-FR" dirty="0" smtClean="0"/>
              <a:t>Définir l’autorité </a:t>
            </a:r>
            <a:endParaRPr lang="fr-FR" dirty="0"/>
          </a:p>
        </p:txBody>
      </p:sp>
      <p:sp>
        <p:nvSpPr>
          <p:cNvPr id="8" name="ZoneTexte 7"/>
          <p:cNvSpPr txBox="1"/>
          <p:nvPr/>
        </p:nvSpPr>
        <p:spPr>
          <a:xfrm>
            <a:off x="590811" y="4511459"/>
            <a:ext cx="8329807" cy="400110"/>
          </a:xfrm>
          <a:prstGeom prst="rect">
            <a:avLst/>
          </a:prstGeom>
          <a:noFill/>
        </p:spPr>
        <p:txBody>
          <a:bodyPr wrap="square" rtlCol="0">
            <a:spAutoFit/>
          </a:bodyPr>
          <a:lstStyle/>
          <a:p>
            <a:pPr>
              <a:buFont typeface="Wingdings" pitchFamily="2" charset="2"/>
              <a:buChar char="q"/>
            </a:pPr>
            <a:r>
              <a:rPr lang="fr-FR" dirty="0" smtClean="0"/>
              <a:t>Expliquer les différents regroupements d’organisation </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L’organigramme</a:t>
            </a:r>
            <a:endParaRPr lang="fr-FR" dirty="0"/>
          </a:p>
        </p:txBody>
      </p:sp>
      <p:pic>
        <p:nvPicPr>
          <p:cNvPr id="7170" name="Picture 2"/>
          <p:cNvPicPr>
            <a:picLocks noChangeAspect="1" noChangeArrowheads="1"/>
          </p:cNvPicPr>
          <p:nvPr/>
        </p:nvPicPr>
        <p:blipFill>
          <a:blip r:embed="rId2" cstate="print"/>
          <a:srcRect l="18532" t="21033" r="13465" b="14657"/>
          <a:stretch>
            <a:fillRect/>
          </a:stretch>
        </p:blipFill>
        <p:spPr bwMode="auto">
          <a:xfrm>
            <a:off x="2041742" y="2317315"/>
            <a:ext cx="6663847" cy="3544865"/>
          </a:xfrm>
          <a:prstGeom prst="rect">
            <a:avLst/>
          </a:prstGeom>
          <a:noFill/>
          <a:ln w="9525">
            <a:noFill/>
            <a:miter lim="800000"/>
            <a:headEnd/>
            <a:tailEnd/>
          </a:ln>
        </p:spPr>
      </p:pic>
      <p:sp>
        <p:nvSpPr>
          <p:cNvPr id="8" name="Flèche vers la droite 6"/>
          <p:cNvSpPr/>
          <p:nvPr/>
        </p:nvSpPr>
        <p:spPr bwMode="auto">
          <a:xfrm>
            <a:off x="400834" y="542332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7"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
        <p:nvSpPr>
          <p:cNvPr id="6" name="ZoneTexte 5"/>
          <p:cNvSpPr txBox="1"/>
          <p:nvPr/>
        </p:nvSpPr>
        <p:spPr>
          <a:xfrm>
            <a:off x="2855934" y="1628384"/>
            <a:ext cx="5398718" cy="400110"/>
          </a:xfrm>
          <a:prstGeom prst="rect">
            <a:avLst/>
          </a:prstGeom>
          <a:noFill/>
        </p:spPr>
        <p:txBody>
          <a:bodyPr wrap="square" rtlCol="0">
            <a:spAutoFit/>
          </a:bodyPr>
          <a:lstStyle/>
          <a:p>
            <a:r>
              <a:rPr lang="fr-FR" dirty="0" smtClean="0"/>
              <a:t>Exemple d’organigramme</a:t>
            </a:r>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Le choix entre une structure  mécaniste ou une structure organique</a:t>
            </a:r>
            <a:endParaRPr lang="fr-FR" dirty="0"/>
          </a:p>
        </p:txBody>
      </p:sp>
      <p:sp>
        <p:nvSpPr>
          <p:cNvPr id="5" name="ZoneTexte 4"/>
          <p:cNvSpPr txBox="1"/>
          <p:nvPr/>
        </p:nvSpPr>
        <p:spPr>
          <a:xfrm>
            <a:off x="2430049" y="1340285"/>
            <a:ext cx="5924811" cy="400110"/>
          </a:xfrm>
          <a:prstGeom prst="rect">
            <a:avLst/>
          </a:prstGeom>
          <a:noFill/>
        </p:spPr>
        <p:txBody>
          <a:bodyPr wrap="square" rtlCol="0">
            <a:spAutoFit/>
          </a:bodyPr>
          <a:lstStyle/>
          <a:p>
            <a:pPr algn="ctr"/>
            <a:r>
              <a:rPr lang="fr-FR" dirty="0" smtClean="0">
                <a:solidFill>
                  <a:srgbClr val="FF0000"/>
                </a:solidFill>
              </a:rPr>
              <a:t>La structure mécaniste </a:t>
            </a:r>
            <a:endParaRPr lang="fr-FR" dirty="0">
              <a:solidFill>
                <a:srgbClr val="FF0000"/>
              </a:solidFill>
            </a:endParaRPr>
          </a:p>
        </p:txBody>
      </p:sp>
      <p:sp>
        <p:nvSpPr>
          <p:cNvPr id="6" name="ZoneTexte 5"/>
          <p:cNvSpPr txBox="1"/>
          <p:nvPr/>
        </p:nvSpPr>
        <p:spPr>
          <a:xfrm>
            <a:off x="6240787" y="5160017"/>
            <a:ext cx="2730674" cy="1077218"/>
          </a:xfrm>
          <a:prstGeom prst="rect">
            <a:avLst/>
          </a:prstGeom>
          <a:noFill/>
        </p:spPr>
        <p:txBody>
          <a:bodyPr wrap="square" rtlCol="0">
            <a:spAutoFit/>
          </a:bodyPr>
          <a:lstStyle/>
          <a:p>
            <a:pPr>
              <a:buFont typeface="Wingdings" pitchFamily="2" charset="2"/>
              <a:buChar char="q"/>
            </a:pPr>
            <a:r>
              <a:rPr lang="fr-FR" sz="1600" dirty="0" smtClean="0"/>
              <a:t>Favorise la circulation verticale de l’information, les fonctions, l’exercice et l’autorité.</a:t>
            </a:r>
            <a:endParaRPr lang="fr-FR" sz="1600" dirty="0"/>
          </a:p>
        </p:txBody>
      </p:sp>
      <p:sp>
        <p:nvSpPr>
          <p:cNvPr id="7" name="ZoneTexte 6"/>
          <p:cNvSpPr txBox="1"/>
          <p:nvPr/>
        </p:nvSpPr>
        <p:spPr>
          <a:xfrm>
            <a:off x="2197347" y="5134436"/>
            <a:ext cx="3382027" cy="1077218"/>
          </a:xfrm>
          <a:prstGeom prst="rect">
            <a:avLst/>
          </a:prstGeom>
          <a:noFill/>
        </p:spPr>
        <p:txBody>
          <a:bodyPr wrap="square" rtlCol="0">
            <a:spAutoFit/>
          </a:bodyPr>
          <a:lstStyle/>
          <a:p>
            <a:pPr>
              <a:buFont typeface="Wingdings" pitchFamily="2" charset="2"/>
              <a:buChar char="q"/>
            </a:pPr>
            <a:r>
              <a:rPr lang="fr-FR" sz="1600" dirty="0" smtClean="0"/>
              <a:t>Les responsabilités et l’obligation de rendre compte sont alors bien établies du fait de la transmission des ordres vers le bas.</a:t>
            </a:r>
            <a:endParaRPr lang="fr-FR" sz="1600" dirty="0"/>
          </a:p>
        </p:txBody>
      </p:sp>
      <p:pic>
        <p:nvPicPr>
          <p:cNvPr id="8194" name="Picture 2"/>
          <p:cNvPicPr>
            <a:picLocks noChangeAspect="1" noChangeArrowheads="1"/>
          </p:cNvPicPr>
          <p:nvPr/>
        </p:nvPicPr>
        <p:blipFill>
          <a:blip r:embed="rId2" cstate="print"/>
          <a:srcRect l="22027" t="31099" r="38901" b="38338"/>
          <a:stretch>
            <a:fillRect/>
          </a:stretch>
        </p:blipFill>
        <p:spPr bwMode="auto">
          <a:xfrm>
            <a:off x="2211638" y="1994461"/>
            <a:ext cx="5954450" cy="2620057"/>
          </a:xfrm>
          <a:prstGeom prst="rect">
            <a:avLst/>
          </a:prstGeom>
          <a:noFill/>
          <a:ln w="9525">
            <a:noFill/>
            <a:miter lim="800000"/>
            <a:headEnd/>
            <a:tailEnd/>
          </a:ln>
        </p:spPr>
      </p:pic>
      <p:sp>
        <p:nvSpPr>
          <p:cNvPr id="8" name="Flèche vers la droite 6"/>
          <p:cNvSpPr/>
          <p:nvPr/>
        </p:nvSpPr>
        <p:spPr bwMode="auto">
          <a:xfrm>
            <a:off x="350729" y="5423323"/>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1"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structure mécaniste et la structure organique</a:t>
            </a:r>
            <a:endParaRPr lang="fr-FR" dirty="0"/>
          </a:p>
        </p:txBody>
      </p:sp>
      <p:sp>
        <p:nvSpPr>
          <p:cNvPr id="5" name="ZoneTexte 4"/>
          <p:cNvSpPr txBox="1"/>
          <p:nvPr/>
        </p:nvSpPr>
        <p:spPr>
          <a:xfrm>
            <a:off x="2367420" y="1490597"/>
            <a:ext cx="2868460" cy="400110"/>
          </a:xfrm>
          <a:prstGeom prst="rect">
            <a:avLst/>
          </a:prstGeom>
          <a:noFill/>
        </p:spPr>
        <p:txBody>
          <a:bodyPr wrap="square" rtlCol="0">
            <a:spAutoFit/>
          </a:bodyPr>
          <a:lstStyle/>
          <a:p>
            <a:r>
              <a:rPr lang="fr-FR" dirty="0" smtClean="0">
                <a:solidFill>
                  <a:srgbClr val="FF0000"/>
                </a:solidFill>
              </a:rPr>
              <a:t>La structure organique </a:t>
            </a:r>
            <a:endParaRPr lang="fr-FR" dirty="0">
              <a:solidFill>
                <a:srgbClr val="FF0000"/>
              </a:solidFill>
            </a:endParaRPr>
          </a:p>
        </p:txBody>
      </p:sp>
      <p:sp>
        <p:nvSpPr>
          <p:cNvPr id="6" name="ZoneTexte 5"/>
          <p:cNvSpPr txBox="1"/>
          <p:nvPr/>
        </p:nvSpPr>
        <p:spPr>
          <a:xfrm>
            <a:off x="2141949" y="2254685"/>
            <a:ext cx="4308955" cy="830997"/>
          </a:xfrm>
          <a:prstGeom prst="rect">
            <a:avLst/>
          </a:prstGeom>
          <a:noFill/>
        </p:spPr>
        <p:txBody>
          <a:bodyPr wrap="square" rtlCol="0">
            <a:spAutoFit/>
          </a:bodyPr>
          <a:lstStyle/>
          <a:p>
            <a:pPr>
              <a:buFont typeface="Wingdings" pitchFamily="2" charset="2"/>
              <a:buChar char="q"/>
            </a:pPr>
            <a:r>
              <a:rPr lang="fr-FR" sz="1600" dirty="0" smtClean="0"/>
              <a:t>Elle est plus souple que la structure mécaniste et accorde peu d’importance à l’autorité hiérarchique.</a:t>
            </a:r>
            <a:endParaRPr lang="fr-FR" sz="1600" dirty="0"/>
          </a:p>
        </p:txBody>
      </p:sp>
      <p:sp>
        <p:nvSpPr>
          <p:cNvPr id="8" name="ZoneTexte 7"/>
          <p:cNvSpPr txBox="1"/>
          <p:nvPr/>
        </p:nvSpPr>
        <p:spPr>
          <a:xfrm>
            <a:off x="1741118" y="3695178"/>
            <a:ext cx="6237962" cy="830997"/>
          </a:xfrm>
          <a:prstGeom prst="rect">
            <a:avLst/>
          </a:prstGeom>
          <a:noFill/>
        </p:spPr>
        <p:txBody>
          <a:bodyPr wrap="square" rtlCol="0">
            <a:spAutoFit/>
          </a:bodyPr>
          <a:lstStyle/>
          <a:p>
            <a:pPr>
              <a:buFont typeface="Wingdings" pitchFamily="2" charset="2"/>
              <a:buChar char="q"/>
            </a:pPr>
            <a:r>
              <a:rPr lang="fr-FR" sz="1600" dirty="0" smtClean="0"/>
              <a:t>Les cadres et les exécutants travaillent en équipe et communiquent fréquemment entre eux pour résoudre divers problèmes.</a:t>
            </a:r>
            <a:endParaRPr lang="fr-FR" sz="1600" dirty="0"/>
          </a:p>
        </p:txBody>
      </p:sp>
      <p:sp>
        <p:nvSpPr>
          <p:cNvPr id="9" name="ZoneTexte 8"/>
          <p:cNvSpPr txBox="1"/>
          <p:nvPr/>
        </p:nvSpPr>
        <p:spPr>
          <a:xfrm>
            <a:off x="2141951" y="5135671"/>
            <a:ext cx="6187858" cy="584775"/>
          </a:xfrm>
          <a:prstGeom prst="rect">
            <a:avLst/>
          </a:prstGeom>
          <a:noFill/>
        </p:spPr>
        <p:txBody>
          <a:bodyPr wrap="square" rtlCol="0">
            <a:spAutoFit/>
          </a:bodyPr>
          <a:lstStyle/>
          <a:p>
            <a:pPr>
              <a:buFont typeface="Wingdings" pitchFamily="2" charset="2"/>
              <a:buChar char="q"/>
            </a:pPr>
            <a:r>
              <a:rPr lang="fr-FR" sz="1600" dirty="0" smtClean="0"/>
              <a:t>Elle vise surtout à faire participer les employés et à les amener à s’adapter rapidement aux situations nouvelles.</a:t>
            </a:r>
            <a:endParaRPr lang="fr-FR" sz="1600" dirty="0"/>
          </a:p>
        </p:txBody>
      </p:sp>
      <p:pic>
        <p:nvPicPr>
          <p:cNvPr id="9218" name="Picture 2"/>
          <p:cNvPicPr>
            <a:picLocks noChangeAspect="1" noChangeArrowheads="1"/>
          </p:cNvPicPr>
          <p:nvPr/>
        </p:nvPicPr>
        <p:blipFill>
          <a:blip r:embed="rId2" cstate="print"/>
          <a:srcRect l="27718" t="36207" r="48620" b="29990"/>
          <a:stretch>
            <a:fillRect/>
          </a:stretch>
        </p:blipFill>
        <p:spPr bwMode="auto">
          <a:xfrm>
            <a:off x="6289430" y="1478071"/>
            <a:ext cx="2854570" cy="2293851"/>
          </a:xfrm>
          <a:prstGeom prst="rect">
            <a:avLst/>
          </a:prstGeom>
          <a:noFill/>
          <a:ln w="9525">
            <a:noFill/>
            <a:miter lim="800000"/>
            <a:headEnd/>
            <a:tailEnd/>
          </a:ln>
        </p:spPr>
      </p:pic>
      <p:sp>
        <p:nvSpPr>
          <p:cNvPr id="10" name="Flèche vers la droite 6"/>
          <p:cNvSpPr/>
          <p:nvPr/>
        </p:nvSpPr>
        <p:spPr bwMode="auto">
          <a:xfrm>
            <a:off x="588724" y="5435849"/>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3"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structure mécaniste et la structure organique</a:t>
            </a:r>
            <a:endParaRPr lang="fr-FR" dirty="0"/>
          </a:p>
        </p:txBody>
      </p:sp>
      <p:sp>
        <p:nvSpPr>
          <p:cNvPr id="10" name="Flèche vers la droite 6"/>
          <p:cNvSpPr/>
          <p:nvPr/>
        </p:nvSpPr>
        <p:spPr bwMode="auto">
          <a:xfrm>
            <a:off x="513567" y="5398272"/>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pic>
        <p:nvPicPr>
          <p:cNvPr id="12" name="Image 11" descr="figure_06-10.jpg"/>
          <p:cNvPicPr>
            <a:picLocks noChangeAspect="1"/>
          </p:cNvPicPr>
          <p:nvPr/>
        </p:nvPicPr>
        <p:blipFill>
          <a:blip r:embed="rId2" cstate="print"/>
          <a:stretch>
            <a:fillRect/>
          </a:stretch>
        </p:blipFill>
        <p:spPr>
          <a:xfrm>
            <a:off x="2006581" y="2829232"/>
            <a:ext cx="6899425" cy="3137971"/>
          </a:xfrm>
          <a:prstGeom prst="rect">
            <a:avLst/>
          </a:prstGeom>
        </p:spPr>
      </p:pic>
      <p:sp>
        <p:nvSpPr>
          <p:cNvPr id="7"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
        <p:nvSpPr>
          <p:cNvPr id="6" name="ZoneTexte 5"/>
          <p:cNvSpPr txBox="1"/>
          <p:nvPr/>
        </p:nvSpPr>
        <p:spPr>
          <a:xfrm>
            <a:off x="2054268" y="1691014"/>
            <a:ext cx="7979080" cy="400110"/>
          </a:xfrm>
          <a:prstGeom prst="rect">
            <a:avLst/>
          </a:prstGeom>
          <a:noFill/>
        </p:spPr>
        <p:txBody>
          <a:bodyPr wrap="square" rtlCol="0">
            <a:spAutoFit/>
          </a:bodyPr>
          <a:lstStyle/>
          <a:p>
            <a:r>
              <a:rPr lang="fr-FR" b="1" dirty="0" smtClean="0">
                <a:solidFill>
                  <a:srgbClr val="FF0000"/>
                </a:solidFill>
              </a:rPr>
              <a:t>Les facteurs qui influent sur la structure organisationnelle</a:t>
            </a:r>
            <a:endParaRPr lang="fr-FR" b="1" dirty="0">
              <a:solidFill>
                <a:srgbClr val="FF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L’aménagement d’une organisation</a:t>
            </a:r>
            <a:endParaRPr lang="fr-FR" dirty="0"/>
          </a:p>
        </p:txBody>
      </p:sp>
      <p:sp>
        <p:nvSpPr>
          <p:cNvPr id="3" name="ZoneTexte 2"/>
          <p:cNvSpPr txBox="1"/>
          <p:nvPr/>
        </p:nvSpPr>
        <p:spPr>
          <a:xfrm>
            <a:off x="1966586" y="1490597"/>
            <a:ext cx="6350696" cy="584775"/>
          </a:xfrm>
          <a:prstGeom prst="rect">
            <a:avLst/>
          </a:prstGeom>
          <a:noFill/>
        </p:spPr>
        <p:txBody>
          <a:bodyPr wrap="square" rtlCol="0">
            <a:spAutoFit/>
          </a:bodyPr>
          <a:lstStyle/>
          <a:p>
            <a:r>
              <a:rPr lang="fr-FR" sz="1600" dirty="0" smtClean="0"/>
              <a:t>A chaque fois qu’une modification est apportée à la structure de l’organisation le gestionnaire doit:</a:t>
            </a:r>
            <a:endParaRPr lang="fr-FR" sz="1600" dirty="0"/>
          </a:p>
        </p:txBody>
      </p:sp>
      <p:sp>
        <p:nvSpPr>
          <p:cNvPr id="4" name="ZoneTexte 3"/>
          <p:cNvSpPr txBox="1"/>
          <p:nvPr/>
        </p:nvSpPr>
        <p:spPr>
          <a:xfrm>
            <a:off x="2116899" y="2467628"/>
            <a:ext cx="6576164"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FR" sz="1600" dirty="0" smtClean="0"/>
              <a:t>1. Définir les objectifs et préparer les plans de l’organisation</a:t>
            </a:r>
            <a:endParaRPr lang="fr-FR" sz="1600" dirty="0"/>
          </a:p>
        </p:txBody>
      </p:sp>
      <p:sp>
        <p:nvSpPr>
          <p:cNvPr id="5" name="ZoneTexte 4"/>
          <p:cNvSpPr txBox="1"/>
          <p:nvPr/>
        </p:nvSpPr>
        <p:spPr>
          <a:xfrm>
            <a:off x="2016691" y="3294345"/>
            <a:ext cx="6388274"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fr-FR" sz="1600" dirty="0" smtClean="0"/>
              <a:t>2.Définir les principales tâches à accomplir</a:t>
            </a:r>
            <a:endParaRPr lang="fr-FR" sz="1600" dirty="0"/>
          </a:p>
        </p:txBody>
      </p:sp>
      <p:sp>
        <p:nvSpPr>
          <p:cNvPr id="6" name="ZoneTexte 5"/>
          <p:cNvSpPr txBox="1"/>
          <p:nvPr/>
        </p:nvSpPr>
        <p:spPr>
          <a:xfrm>
            <a:off x="1903957" y="4183693"/>
            <a:ext cx="6200384"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fr-FR" sz="1600" dirty="0" smtClean="0"/>
              <a:t>3.Diviser les tâches en sous tâches</a:t>
            </a:r>
            <a:endParaRPr lang="fr-FR" sz="1600" dirty="0"/>
          </a:p>
        </p:txBody>
      </p:sp>
      <p:sp>
        <p:nvSpPr>
          <p:cNvPr id="7" name="ZoneTexte 6"/>
          <p:cNvSpPr txBox="1"/>
          <p:nvPr/>
        </p:nvSpPr>
        <p:spPr>
          <a:xfrm>
            <a:off x="1941534" y="4809995"/>
            <a:ext cx="7202466"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fr-FR" sz="1600" dirty="0" smtClean="0"/>
              <a:t>4.Affecter des ressources à des unités organisationnelles ou à des individus</a:t>
            </a:r>
            <a:endParaRPr lang="fr-FR" sz="1600" dirty="0"/>
          </a:p>
        </p:txBody>
      </p:sp>
      <p:sp>
        <p:nvSpPr>
          <p:cNvPr id="8" name="ZoneTexte 7"/>
          <p:cNvSpPr txBox="1"/>
          <p:nvPr/>
        </p:nvSpPr>
        <p:spPr>
          <a:xfrm>
            <a:off x="2004164" y="5736921"/>
            <a:ext cx="5862181"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t>5.Evaluer l’efficacité de la nouvelle structure organisationnelle.</a:t>
            </a:r>
            <a:endParaRPr lang="fr-FR" sz="1600" dirty="0"/>
          </a:p>
        </p:txBody>
      </p:sp>
      <p:sp>
        <p:nvSpPr>
          <p:cNvPr id="9" name="Flèche vers la droite 6"/>
          <p:cNvSpPr/>
          <p:nvPr/>
        </p:nvSpPr>
        <p:spPr bwMode="auto">
          <a:xfrm>
            <a:off x="450938" y="5836682"/>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subTnLst>
                                    <p:audio>
                                      <p:cMediaNode>
                                        <p:cTn display="0" masterRel="sameClick">
                                          <p:stCondLst>
                                            <p:cond evt="begin" delay="0">
                                              <p:tn val="25"/>
                                            </p:cond>
                                          </p:stCondLst>
                                          <p:endCondLst>
                                            <p:cond evt="onStopAudio" delay="0">
                                              <p:tgtEl>
                                                <p:sldTgt/>
                                              </p:tgtEl>
                                            </p:cond>
                                          </p:endCondLst>
                                        </p:cTn>
                                        <p:tgtEl>
                                          <p:sndTgt r:embed="rId2"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èche vers la droite 6"/>
          <p:cNvSpPr/>
          <p:nvPr/>
        </p:nvSpPr>
        <p:spPr bwMode="auto">
          <a:xfrm>
            <a:off x="325677" y="1828354"/>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7410" name="Titre 4"/>
          <p:cNvSpPr>
            <a:spLocks noGrp="1"/>
          </p:cNvSpPr>
          <p:nvPr>
            <p:ph type="title"/>
          </p:nvPr>
        </p:nvSpPr>
        <p:spPr>
          <a:xfrm>
            <a:off x="123826" y="0"/>
            <a:ext cx="9020174" cy="968375"/>
          </a:xfrm>
        </p:spPr>
        <p:txBody>
          <a:bodyPr/>
          <a:lstStyle/>
          <a:p>
            <a:pPr eaLnBrk="1" hangingPunct="1"/>
            <a:r>
              <a:rPr lang="fr-FR" dirty="0" smtClean="0">
                <a:latin typeface="Arial" charset="0"/>
                <a:cs typeface="Arial" charset="0"/>
              </a:rPr>
              <a:t>L’organisation et ses structures</a:t>
            </a:r>
            <a:br>
              <a:rPr lang="fr-FR" dirty="0" smtClean="0">
                <a:latin typeface="Arial" charset="0"/>
                <a:cs typeface="Arial" charset="0"/>
              </a:rPr>
            </a:br>
            <a:endParaRPr lang="fr-FR" dirty="0">
              <a:latin typeface="Arial Narrow" charset="0"/>
              <a:cs typeface="Tahoma" charset="0"/>
            </a:endParaRPr>
          </a:p>
        </p:txBody>
      </p:sp>
      <p:sp>
        <p:nvSpPr>
          <p:cNvPr id="2"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
        <p:nvSpPr>
          <p:cNvPr id="18" name="ZoneTexte 17"/>
          <p:cNvSpPr txBox="1"/>
          <p:nvPr/>
        </p:nvSpPr>
        <p:spPr>
          <a:xfrm>
            <a:off x="2179528" y="1440493"/>
            <a:ext cx="5962389" cy="400110"/>
          </a:xfrm>
          <a:prstGeom prst="rect">
            <a:avLst/>
          </a:prstGeom>
          <a:noFill/>
        </p:spPr>
        <p:txBody>
          <a:bodyPr wrap="square" rtlCol="0">
            <a:spAutoFit/>
          </a:bodyPr>
          <a:lstStyle/>
          <a:p>
            <a:endParaRPr lang="fr-FR" dirty="0"/>
          </a:p>
        </p:txBody>
      </p:sp>
      <p:sp>
        <p:nvSpPr>
          <p:cNvPr id="17" name="ZoneTexte 16"/>
          <p:cNvSpPr txBox="1"/>
          <p:nvPr/>
        </p:nvSpPr>
        <p:spPr>
          <a:xfrm>
            <a:off x="2104372" y="1453019"/>
            <a:ext cx="5210827" cy="1754326"/>
          </a:xfrm>
          <a:prstGeom prst="rect">
            <a:avLst/>
          </a:prstGeom>
          <a:noFill/>
        </p:spPr>
        <p:txBody>
          <a:bodyPr wrap="square" rtlCol="0">
            <a:spAutoFit/>
          </a:bodyPr>
          <a:lstStyle/>
          <a:p>
            <a:r>
              <a:rPr lang="fr-FR" sz="1800" dirty="0" smtClean="0">
                <a:solidFill>
                  <a:srgbClr val="FF0000"/>
                </a:solidFill>
              </a:rPr>
              <a:t>L’organisation </a:t>
            </a:r>
            <a:r>
              <a:rPr lang="fr-FR" sz="1800" dirty="0" smtClean="0"/>
              <a:t>est le processus par lequel les gestionnaires </a:t>
            </a:r>
            <a:r>
              <a:rPr lang="fr-FR" sz="1800" dirty="0" smtClean="0">
                <a:solidFill>
                  <a:srgbClr val="FF0000"/>
                </a:solidFill>
              </a:rPr>
              <a:t>conçoivent</a:t>
            </a:r>
            <a:r>
              <a:rPr lang="fr-FR" sz="1800" dirty="0" smtClean="0"/>
              <a:t> et </a:t>
            </a:r>
            <a:r>
              <a:rPr lang="fr-FR" sz="1800" dirty="0" smtClean="0">
                <a:solidFill>
                  <a:srgbClr val="FF0000"/>
                </a:solidFill>
              </a:rPr>
              <a:t>élaborent</a:t>
            </a:r>
            <a:r>
              <a:rPr lang="fr-FR" sz="1800" dirty="0" smtClean="0"/>
              <a:t> la structure des relations de travail entre les membres d’une organisation afin de permettre à ces derniers </a:t>
            </a:r>
            <a:r>
              <a:rPr lang="fr-FR" sz="1800" dirty="0" smtClean="0">
                <a:solidFill>
                  <a:srgbClr val="FF0000"/>
                </a:solidFill>
              </a:rPr>
              <a:t>d’atteindre les objectifs </a:t>
            </a:r>
            <a:r>
              <a:rPr lang="fr-FR" sz="1800" dirty="0" smtClean="0"/>
              <a:t>organisationnels de façon efficace et efficiente.</a:t>
            </a:r>
            <a:endParaRPr lang="fr-FR" sz="1800" dirty="0"/>
          </a:p>
        </p:txBody>
      </p:sp>
      <p:sp>
        <p:nvSpPr>
          <p:cNvPr id="19" name="ZoneTexte 18"/>
          <p:cNvSpPr txBox="1"/>
          <p:nvPr/>
        </p:nvSpPr>
        <p:spPr>
          <a:xfrm>
            <a:off x="2304790" y="3995803"/>
            <a:ext cx="3782860" cy="369332"/>
          </a:xfrm>
          <a:prstGeom prst="rect">
            <a:avLst/>
          </a:prstGeom>
          <a:noFill/>
        </p:spPr>
        <p:txBody>
          <a:bodyPr wrap="square" rtlCol="0">
            <a:spAutoFit/>
          </a:bodyPr>
          <a:lstStyle/>
          <a:p>
            <a:r>
              <a:rPr lang="fr-FR" sz="1800" dirty="0" smtClean="0"/>
              <a:t>Elle  nécessite:</a:t>
            </a:r>
            <a:endParaRPr lang="fr-FR" sz="1800" dirty="0"/>
          </a:p>
        </p:txBody>
      </p:sp>
      <p:sp>
        <p:nvSpPr>
          <p:cNvPr id="22" name="ZoneTexte 21"/>
          <p:cNvSpPr txBox="1"/>
          <p:nvPr/>
        </p:nvSpPr>
        <p:spPr>
          <a:xfrm>
            <a:off x="1966586" y="4960307"/>
            <a:ext cx="7177414" cy="646331"/>
          </a:xfrm>
          <a:prstGeom prst="rect">
            <a:avLst/>
          </a:prstGeom>
          <a:noFill/>
        </p:spPr>
        <p:txBody>
          <a:bodyPr wrap="square" rtlCol="0">
            <a:spAutoFit/>
          </a:bodyPr>
          <a:lstStyle/>
          <a:p>
            <a:r>
              <a:rPr lang="fr-FR" sz="1800" dirty="0" smtClean="0"/>
              <a:t>1. La définition des structures de l’organisation, les pouvoirs, les responsabilités et la position de chacun dans la hiérarchie</a:t>
            </a:r>
            <a:endParaRPr lang="fr-FR" sz="1800" dirty="0"/>
          </a:p>
        </p:txBody>
      </p:sp>
      <p:sp>
        <p:nvSpPr>
          <p:cNvPr id="23" name="ZoneTexte 22"/>
          <p:cNvSpPr txBox="1"/>
          <p:nvPr/>
        </p:nvSpPr>
        <p:spPr>
          <a:xfrm>
            <a:off x="2004164" y="5849655"/>
            <a:ext cx="6901842" cy="646331"/>
          </a:xfrm>
          <a:prstGeom prst="rect">
            <a:avLst/>
          </a:prstGeom>
          <a:noFill/>
        </p:spPr>
        <p:txBody>
          <a:bodyPr wrap="square" rtlCol="0">
            <a:spAutoFit/>
          </a:bodyPr>
          <a:lstStyle/>
          <a:p>
            <a:r>
              <a:rPr lang="fr-FR" sz="1800" dirty="0" smtClean="0"/>
              <a:t>2. L’établissement d’un ensemble de règles portant sur l’attribution des tâches et des réseaux de communication.</a:t>
            </a:r>
            <a:endParaRPr lang="fr-FR" sz="1800" dirty="0"/>
          </a:p>
        </p:txBody>
      </p:sp>
      <p:pic>
        <p:nvPicPr>
          <p:cNvPr id="1026" name="Picture 2"/>
          <p:cNvPicPr>
            <a:picLocks noChangeAspect="1" noChangeArrowheads="1"/>
          </p:cNvPicPr>
          <p:nvPr/>
        </p:nvPicPr>
        <p:blipFill>
          <a:blip r:embed="rId3" cstate="print"/>
          <a:srcRect l="22563" t="27793" r="42548" b="23288"/>
          <a:stretch>
            <a:fillRect/>
          </a:stretch>
        </p:blipFill>
        <p:spPr bwMode="auto">
          <a:xfrm>
            <a:off x="7315200" y="1618957"/>
            <a:ext cx="1828800" cy="195096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conception de la structure organisationnelle</a:t>
            </a:r>
            <a:endParaRPr lang="fr-FR" dirty="0"/>
          </a:p>
        </p:txBody>
      </p:sp>
      <p:sp>
        <p:nvSpPr>
          <p:cNvPr id="4" name="ZoneTexte 3"/>
          <p:cNvSpPr txBox="1"/>
          <p:nvPr/>
        </p:nvSpPr>
        <p:spPr>
          <a:xfrm>
            <a:off x="2129424" y="1402915"/>
            <a:ext cx="6526061" cy="923330"/>
          </a:xfrm>
          <a:prstGeom prst="rect">
            <a:avLst/>
          </a:prstGeom>
          <a:noFill/>
        </p:spPr>
        <p:txBody>
          <a:bodyPr wrap="square" rtlCol="0">
            <a:spAutoFit/>
          </a:bodyPr>
          <a:lstStyle/>
          <a:p>
            <a:r>
              <a:rPr lang="fr-FR" sz="1800" dirty="0" smtClean="0"/>
              <a:t>C’est le processus dont les gestionnaires se servent pour faire </a:t>
            </a:r>
            <a:r>
              <a:rPr lang="fr-FR" sz="1800" dirty="0" smtClean="0">
                <a:solidFill>
                  <a:srgbClr val="FF0000"/>
                </a:solidFill>
              </a:rPr>
              <a:t>des choix spécifiques </a:t>
            </a:r>
            <a:r>
              <a:rPr lang="fr-FR" sz="1800" dirty="0" smtClean="0"/>
              <a:t>en matière d’organisation et qui a pour résultat la mise en place d’un type </a:t>
            </a:r>
            <a:r>
              <a:rPr lang="fr-FR" sz="1800" dirty="0" smtClean="0">
                <a:solidFill>
                  <a:srgbClr val="FF0000"/>
                </a:solidFill>
              </a:rPr>
              <a:t>particulier de structure </a:t>
            </a:r>
            <a:endParaRPr lang="fr-FR" sz="1800" dirty="0">
              <a:solidFill>
                <a:srgbClr val="FF0000"/>
              </a:solidFill>
            </a:endParaRPr>
          </a:p>
        </p:txBody>
      </p:sp>
      <p:pic>
        <p:nvPicPr>
          <p:cNvPr id="2051" name="Picture 3"/>
          <p:cNvPicPr>
            <a:picLocks noChangeAspect="1" noChangeArrowheads="1"/>
          </p:cNvPicPr>
          <p:nvPr/>
        </p:nvPicPr>
        <p:blipFill>
          <a:blip r:embed="rId2" cstate="print"/>
          <a:srcRect l="27562" t="37470" r="46383" b="30530"/>
          <a:stretch>
            <a:fillRect/>
          </a:stretch>
        </p:blipFill>
        <p:spPr bwMode="auto">
          <a:xfrm>
            <a:off x="7142982" y="4622105"/>
            <a:ext cx="1813127" cy="1252602"/>
          </a:xfrm>
          <a:prstGeom prst="rect">
            <a:avLst/>
          </a:prstGeom>
          <a:noFill/>
          <a:ln w="9525">
            <a:noFill/>
            <a:miter lim="800000"/>
            <a:headEnd/>
            <a:tailEnd/>
          </a:ln>
        </p:spPr>
      </p:pic>
      <p:sp>
        <p:nvSpPr>
          <p:cNvPr id="10" name="Flèche vers la droite 6"/>
          <p:cNvSpPr/>
          <p:nvPr/>
        </p:nvSpPr>
        <p:spPr bwMode="auto">
          <a:xfrm>
            <a:off x="350729" y="2291817"/>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ZoneTexte 11"/>
          <p:cNvSpPr txBox="1"/>
          <p:nvPr/>
        </p:nvSpPr>
        <p:spPr>
          <a:xfrm>
            <a:off x="2029216" y="2743200"/>
            <a:ext cx="6939420" cy="584775"/>
          </a:xfrm>
          <a:prstGeom prst="rect">
            <a:avLst/>
          </a:prstGeom>
          <a:noFill/>
        </p:spPr>
        <p:txBody>
          <a:bodyPr wrap="square" rtlCol="0">
            <a:spAutoFit/>
          </a:bodyPr>
          <a:lstStyle/>
          <a:p>
            <a:r>
              <a:rPr lang="fr-FR" sz="1600" b="1" dirty="0" smtClean="0"/>
              <a:t>Les gestionnaires conçoivent les structures organisationnelles en tenant compte des quatre composantes suivantes:</a:t>
            </a:r>
            <a:endParaRPr lang="fr-FR" sz="1600" b="1" dirty="0"/>
          </a:p>
        </p:txBody>
      </p:sp>
      <p:sp>
        <p:nvSpPr>
          <p:cNvPr id="14" name="ZoneTexte 13"/>
          <p:cNvSpPr txBox="1"/>
          <p:nvPr/>
        </p:nvSpPr>
        <p:spPr>
          <a:xfrm>
            <a:off x="1903956" y="3620022"/>
            <a:ext cx="6901841" cy="338554"/>
          </a:xfrm>
          <a:prstGeom prst="rect">
            <a:avLst/>
          </a:prstGeom>
          <a:noFill/>
        </p:spPr>
        <p:txBody>
          <a:bodyPr wrap="square" rtlCol="0">
            <a:spAutoFit/>
          </a:bodyPr>
          <a:lstStyle/>
          <a:p>
            <a:pPr>
              <a:buFont typeface="Wingdings" pitchFamily="2" charset="2"/>
              <a:buChar char="q"/>
            </a:pPr>
            <a:r>
              <a:rPr lang="fr-FR" sz="1600" dirty="0" smtClean="0"/>
              <a:t>L’élaboration et la répartition des tâches au sein d’un poste de travail</a:t>
            </a:r>
            <a:endParaRPr lang="fr-FR" sz="1600" dirty="0"/>
          </a:p>
        </p:txBody>
      </p:sp>
      <p:sp>
        <p:nvSpPr>
          <p:cNvPr id="15" name="ZoneTexte 14"/>
          <p:cNvSpPr txBox="1"/>
          <p:nvPr/>
        </p:nvSpPr>
        <p:spPr>
          <a:xfrm>
            <a:off x="1903956" y="4283901"/>
            <a:ext cx="6363221" cy="584775"/>
          </a:xfrm>
          <a:prstGeom prst="rect">
            <a:avLst/>
          </a:prstGeom>
          <a:noFill/>
        </p:spPr>
        <p:txBody>
          <a:bodyPr wrap="square" rtlCol="0">
            <a:spAutoFit/>
          </a:bodyPr>
          <a:lstStyle/>
          <a:p>
            <a:pPr>
              <a:buFont typeface="Wingdings" pitchFamily="2" charset="2"/>
              <a:buChar char="q"/>
            </a:pPr>
            <a:r>
              <a:rPr lang="fr-FR" sz="1600" dirty="0" smtClean="0"/>
              <a:t>Le regroupement des postes de travail au sein  des unités de travail</a:t>
            </a:r>
            <a:endParaRPr lang="fr-FR" sz="1600" dirty="0"/>
          </a:p>
        </p:txBody>
      </p:sp>
      <p:sp>
        <p:nvSpPr>
          <p:cNvPr id="16" name="ZoneTexte 15"/>
          <p:cNvSpPr txBox="1"/>
          <p:nvPr/>
        </p:nvSpPr>
        <p:spPr>
          <a:xfrm>
            <a:off x="1954059" y="5022937"/>
            <a:ext cx="5123145" cy="338554"/>
          </a:xfrm>
          <a:prstGeom prst="rect">
            <a:avLst/>
          </a:prstGeom>
          <a:noFill/>
        </p:spPr>
        <p:txBody>
          <a:bodyPr wrap="square" rtlCol="0">
            <a:spAutoFit/>
          </a:bodyPr>
          <a:lstStyle/>
          <a:p>
            <a:pPr>
              <a:buFont typeface="Wingdings" pitchFamily="2" charset="2"/>
              <a:buChar char="q"/>
            </a:pPr>
            <a:r>
              <a:rPr lang="fr-FR" sz="1600" dirty="0" smtClean="0"/>
              <a:t>La répartition de l’autorité hiérarchique</a:t>
            </a:r>
            <a:endParaRPr lang="fr-FR" sz="1600" dirty="0"/>
          </a:p>
        </p:txBody>
      </p:sp>
      <p:sp>
        <p:nvSpPr>
          <p:cNvPr id="18" name="ZoneTexte 17"/>
          <p:cNvSpPr txBox="1"/>
          <p:nvPr/>
        </p:nvSpPr>
        <p:spPr>
          <a:xfrm>
            <a:off x="1941534" y="5924811"/>
            <a:ext cx="6851737" cy="584775"/>
          </a:xfrm>
          <a:prstGeom prst="rect">
            <a:avLst/>
          </a:prstGeom>
          <a:noFill/>
        </p:spPr>
        <p:txBody>
          <a:bodyPr wrap="square" rtlCol="0">
            <a:spAutoFit/>
          </a:bodyPr>
          <a:lstStyle/>
          <a:p>
            <a:pPr>
              <a:buFont typeface="Wingdings" pitchFamily="2" charset="2"/>
              <a:buChar char="q"/>
            </a:pPr>
            <a:r>
              <a:rPr lang="fr-FR" sz="1600" dirty="0" smtClean="0"/>
              <a:t>Le choix entre une structure organisationnelle de nature rigide ou flexible</a:t>
            </a:r>
            <a:endParaRPr lang="fr-FR" sz="1600" dirty="0"/>
          </a:p>
        </p:txBody>
      </p:sp>
      <p:sp>
        <p:nvSpPr>
          <p:cNvPr id="17"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L’élaboration et la répartition des tâches au sein des postes de travail</a:t>
            </a:r>
            <a:endParaRPr lang="fr-FR" dirty="0"/>
          </a:p>
        </p:txBody>
      </p:sp>
      <p:sp>
        <p:nvSpPr>
          <p:cNvPr id="3" name="ZoneTexte 2"/>
          <p:cNvSpPr txBox="1"/>
          <p:nvPr/>
        </p:nvSpPr>
        <p:spPr>
          <a:xfrm>
            <a:off x="2192055" y="1415440"/>
            <a:ext cx="3883068" cy="400110"/>
          </a:xfrm>
          <a:prstGeom prst="rect">
            <a:avLst/>
          </a:prstGeom>
          <a:noFill/>
        </p:spPr>
        <p:txBody>
          <a:bodyPr wrap="square" rtlCol="0">
            <a:spAutoFit/>
          </a:bodyPr>
          <a:lstStyle/>
          <a:p>
            <a:r>
              <a:rPr lang="fr-FR" dirty="0" smtClean="0">
                <a:solidFill>
                  <a:srgbClr val="FF0000"/>
                </a:solidFill>
              </a:rPr>
              <a:t>1.L’élaboration des tâches</a:t>
            </a:r>
            <a:endParaRPr lang="fr-FR" dirty="0">
              <a:solidFill>
                <a:srgbClr val="FF0000"/>
              </a:solidFill>
            </a:endParaRPr>
          </a:p>
        </p:txBody>
      </p:sp>
      <p:sp>
        <p:nvSpPr>
          <p:cNvPr id="4" name="ZoneTexte 3"/>
          <p:cNvSpPr txBox="1"/>
          <p:nvPr/>
        </p:nvSpPr>
        <p:spPr>
          <a:xfrm>
            <a:off x="2016691" y="2029216"/>
            <a:ext cx="3820438" cy="1077218"/>
          </a:xfrm>
          <a:prstGeom prst="rect">
            <a:avLst/>
          </a:prstGeom>
          <a:noFill/>
        </p:spPr>
        <p:txBody>
          <a:bodyPr wrap="square" rtlCol="0">
            <a:spAutoFit/>
          </a:bodyPr>
          <a:lstStyle/>
          <a:p>
            <a:r>
              <a:rPr lang="fr-FR" sz="1600" dirty="0" smtClean="0"/>
              <a:t>Un processus par lequel les gestionnaires déterminent les tâches à exécuter répartissent celles-ci au sein de poste de travail.</a:t>
            </a:r>
            <a:endParaRPr lang="fr-FR" sz="1600" dirty="0"/>
          </a:p>
        </p:txBody>
      </p:sp>
      <p:sp>
        <p:nvSpPr>
          <p:cNvPr id="5" name="ZoneTexte 4"/>
          <p:cNvSpPr txBox="1"/>
          <p:nvPr/>
        </p:nvSpPr>
        <p:spPr>
          <a:xfrm>
            <a:off x="2029216" y="3682652"/>
            <a:ext cx="6175331" cy="707886"/>
          </a:xfrm>
          <a:prstGeom prst="rect">
            <a:avLst/>
          </a:prstGeom>
          <a:noFill/>
        </p:spPr>
        <p:txBody>
          <a:bodyPr wrap="square" rtlCol="0">
            <a:spAutoFit/>
          </a:bodyPr>
          <a:lstStyle/>
          <a:p>
            <a:r>
              <a:rPr lang="fr-FR" dirty="0" smtClean="0">
                <a:solidFill>
                  <a:srgbClr val="FF0000"/>
                </a:solidFill>
              </a:rPr>
              <a:t>2.La répartition des tâches entre les employés </a:t>
            </a:r>
          </a:p>
          <a:p>
            <a:pPr>
              <a:buFont typeface="Wingdings" pitchFamily="2" charset="2"/>
              <a:buChar char="q"/>
            </a:pPr>
            <a:endParaRPr lang="fr-FR" dirty="0">
              <a:solidFill>
                <a:srgbClr val="FF0000"/>
              </a:solidFill>
            </a:endParaRPr>
          </a:p>
        </p:txBody>
      </p:sp>
      <p:sp>
        <p:nvSpPr>
          <p:cNvPr id="7" name="ZoneTexte 6"/>
          <p:cNvSpPr txBox="1"/>
          <p:nvPr/>
        </p:nvSpPr>
        <p:spPr>
          <a:xfrm>
            <a:off x="1954059" y="5504838"/>
            <a:ext cx="6801633" cy="584775"/>
          </a:xfrm>
          <a:prstGeom prst="rect">
            <a:avLst/>
          </a:prstGeom>
          <a:noFill/>
        </p:spPr>
        <p:txBody>
          <a:bodyPr wrap="square" rtlCol="0">
            <a:spAutoFit/>
          </a:bodyPr>
          <a:lstStyle/>
          <a:p>
            <a:r>
              <a:rPr lang="fr-FR" sz="1600" dirty="0" smtClean="0"/>
              <a:t>Elle consiste à réduire le nombre de tâches que chaque employé exécute au sein de son poste de travail.</a:t>
            </a:r>
            <a:endParaRPr lang="fr-FR" sz="1600" dirty="0"/>
          </a:p>
        </p:txBody>
      </p:sp>
      <p:pic>
        <p:nvPicPr>
          <p:cNvPr id="2051" name="Picture 3"/>
          <p:cNvPicPr>
            <a:picLocks noChangeAspect="1" noChangeArrowheads="1"/>
          </p:cNvPicPr>
          <p:nvPr/>
        </p:nvPicPr>
        <p:blipFill>
          <a:blip r:embed="rId2" cstate="print"/>
          <a:srcRect l="27562" t="37470" r="46383" b="30530"/>
          <a:stretch>
            <a:fillRect/>
          </a:stretch>
        </p:blipFill>
        <p:spPr bwMode="auto">
          <a:xfrm>
            <a:off x="5595590" y="1590806"/>
            <a:ext cx="3009791" cy="2079320"/>
          </a:xfrm>
          <a:prstGeom prst="rect">
            <a:avLst/>
          </a:prstGeom>
          <a:noFill/>
          <a:ln w="9525">
            <a:noFill/>
            <a:miter lim="800000"/>
            <a:headEnd/>
            <a:tailEnd/>
          </a:ln>
        </p:spPr>
      </p:pic>
      <p:sp>
        <p:nvSpPr>
          <p:cNvPr id="10" name="Flèche vers la droite 6"/>
          <p:cNvSpPr/>
          <p:nvPr/>
        </p:nvSpPr>
        <p:spPr bwMode="auto">
          <a:xfrm>
            <a:off x="325677" y="2016244"/>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ZoneTexte 11"/>
          <p:cNvSpPr txBox="1"/>
          <p:nvPr/>
        </p:nvSpPr>
        <p:spPr>
          <a:xfrm>
            <a:off x="2141951" y="4885151"/>
            <a:ext cx="3407079" cy="400110"/>
          </a:xfrm>
          <a:prstGeom prst="rect">
            <a:avLst/>
          </a:prstGeom>
          <a:noFill/>
        </p:spPr>
        <p:txBody>
          <a:bodyPr wrap="square" rtlCol="0">
            <a:spAutoFit/>
          </a:bodyPr>
          <a:lstStyle/>
          <a:p>
            <a:r>
              <a:rPr lang="fr-FR" dirty="0" smtClean="0">
                <a:solidFill>
                  <a:srgbClr val="FF0000"/>
                </a:solidFill>
              </a:rPr>
              <a:t>3.La simplification du poste</a:t>
            </a:r>
            <a:endParaRPr lang="fr-FR" dirty="0">
              <a:solidFill>
                <a:srgbClr val="FF0000"/>
              </a:solidFill>
            </a:endParaRPr>
          </a:p>
        </p:txBody>
      </p:sp>
      <p:sp>
        <p:nvSpPr>
          <p:cNvPr id="14"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L’élargissement et l’enrichissement des tâches</a:t>
            </a:r>
            <a:endParaRPr lang="fr-FR" dirty="0"/>
          </a:p>
        </p:txBody>
      </p:sp>
      <p:sp>
        <p:nvSpPr>
          <p:cNvPr id="4" name="ZoneTexte 3"/>
          <p:cNvSpPr txBox="1"/>
          <p:nvPr/>
        </p:nvSpPr>
        <p:spPr>
          <a:xfrm>
            <a:off x="2041742" y="1427967"/>
            <a:ext cx="6450904" cy="1200329"/>
          </a:xfrm>
          <a:prstGeom prst="rect">
            <a:avLst/>
          </a:prstGeom>
          <a:noFill/>
        </p:spPr>
        <p:txBody>
          <a:bodyPr wrap="square" rtlCol="0">
            <a:spAutoFit/>
          </a:bodyPr>
          <a:lstStyle/>
          <a:p>
            <a:r>
              <a:rPr lang="fr-FR" sz="1800" dirty="0" smtClean="0"/>
              <a:t>Des études ont porté sur la manière d’élaborer les tâches et de les répartir entre les employés afin de favoriser un </a:t>
            </a:r>
            <a:r>
              <a:rPr lang="fr-FR" sz="1800" dirty="0" smtClean="0">
                <a:solidFill>
                  <a:srgbClr val="FF0000"/>
                </a:solidFill>
              </a:rPr>
              <a:t>rendement élevé </a:t>
            </a:r>
            <a:r>
              <a:rPr lang="fr-FR" sz="1800" dirty="0" smtClean="0"/>
              <a:t>et  d’améliorer leur </a:t>
            </a:r>
            <a:r>
              <a:rPr lang="fr-FR" sz="1800" dirty="0" smtClean="0">
                <a:solidFill>
                  <a:srgbClr val="FF0000"/>
                </a:solidFill>
              </a:rPr>
              <a:t>satisfaction</a:t>
            </a:r>
            <a:r>
              <a:rPr lang="fr-FR" sz="1800" dirty="0" smtClean="0"/>
              <a:t> lorsqu’ils accomplissent leur travail.</a:t>
            </a:r>
            <a:endParaRPr lang="fr-FR" sz="1800" dirty="0"/>
          </a:p>
        </p:txBody>
      </p:sp>
      <p:sp>
        <p:nvSpPr>
          <p:cNvPr id="7" name="ZoneTexte 6"/>
          <p:cNvSpPr txBox="1"/>
          <p:nvPr/>
        </p:nvSpPr>
        <p:spPr>
          <a:xfrm>
            <a:off x="2054268" y="4628015"/>
            <a:ext cx="4897677" cy="646331"/>
          </a:xfrm>
          <a:prstGeom prst="rect">
            <a:avLst/>
          </a:prstGeom>
          <a:noFill/>
        </p:spPr>
        <p:txBody>
          <a:bodyPr wrap="square" rtlCol="0">
            <a:spAutoFit/>
          </a:bodyPr>
          <a:lstStyle/>
          <a:p>
            <a:r>
              <a:rPr lang="fr-FR" sz="1800" dirty="0" smtClean="0"/>
              <a:t>Consiste à l’accroissement du nombre de tâches différentes dans un poste de travail.</a:t>
            </a:r>
            <a:endParaRPr lang="fr-FR" sz="1800" dirty="0"/>
          </a:p>
        </p:txBody>
      </p:sp>
      <p:sp>
        <p:nvSpPr>
          <p:cNvPr id="10" name="Flèche vers la droite 6"/>
          <p:cNvSpPr/>
          <p:nvPr/>
        </p:nvSpPr>
        <p:spPr bwMode="auto">
          <a:xfrm>
            <a:off x="338203" y="2667597"/>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2" name="ZoneTexte 11"/>
          <p:cNvSpPr txBox="1"/>
          <p:nvPr/>
        </p:nvSpPr>
        <p:spPr>
          <a:xfrm>
            <a:off x="2116899" y="4096011"/>
            <a:ext cx="4283901"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L’élargissement des tâches</a:t>
            </a:r>
            <a:endParaRPr lang="fr-FR" dirty="0">
              <a:solidFill>
                <a:srgbClr val="FF0000"/>
              </a:solidFill>
            </a:endParaRPr>
          </a:p>
        </p:txBody>
      </p:sp>
      <p:sp>
        <p:nvSpPr>
          <p:cNvPr id="14" name="ZoneTexte 13"/>
          <p:cNvSpPr txBox="1"/>
          <p:nvPr/>
        </p:nvSpPr>
        <p:spPr>
          <a:xfrm>
            <a:off x="2016689" y="2968668"/>
            <a:ext cx="6688899" cy="923330"/>
          </a:xfrm>
          <a:prstGeom prst="rect">
            <a:avLst/>
          </a:prstGeom>
          <a:noFill/>
        </p:spPr>
        <p:txBody>
          <a:bodyPr wrap="square" rtlCol="0">
            <a:spAutoFit/>
          </a:bodyPr>
          <a:lstStyle/>
          <a:p>
            <a:r>
              <a:rPr lang="fr-FR" sz="1800" dirty="0" smtClean="0"/>
              <a:t>Il ressort des études que </a:t>
            </a:r>
            <a:r>
              <a:rPr lang="fr-FR" sz="1800" dirty="0" smtClean="0">
                <a:solidFill>
                  <a:srgbClr val="FF0000"/>
                </a:solidFill>
              </a:rPr>
              <a:t>l’élargissement et l’enrichissement  </a:t>
            </a:r>
            <a:r>
              <a:rPr lang="fr-FR" sz="1800" dirty="0" smtClean="0"/>
              <a:t>des tâches sont meilleurs que la </a:t>
            </a:r>
            <a:r>
              <a:rPr lang="fr-FR" sz="1800" dirty="0" smtClean="0">
                <a:solidFill>
                  <a:srgbClr val="FF0000"/>
                </a:solidFill>
              </a:rPr>
              <a:t>simplification</a:t>
            </a:r>
            <a:r>
              <a:rPr lang="fr-FR" sz="1800" dirty="0" smtClean="0"/>
              <a:t> des tâches à l’intérieur d’un poste de travail.</a:t>
            </a:r>
            <a:endParaRPr lang="fr-FR" sz="1800" dirty="0"/>
          </a:p>
        </p:txBody>
      </p:sp>
      <p:sp>
        <p:nvSpPr>
          <p:cNvPr id="15" name="ZoneTexte 14"/>
          <p:cNvSpPr txBox="1"/>
          <p:nvPr/>
        </p:nvSpPr>
        <p:spPr>
          <a:xfrm>
            <a:off x="2206669" y="5388280"/>
            <a:ext cx="4283901" cy="400110"/>
          </a:xfrm>
          <a:prstGeom prst="rect">
            <a:avLst/>
          </a:prstGeom>
          <a:noFill/>
        </p:spPr>
        <p:txBody>
          <a:bodyPr wrap="square" rtlCol="0">
            <a:spAutoFit/>
          </a:bodyPr>
          <a:lstStyle/>
          <a:p>
            <a:pPr>
              <a:buFont typeface="Wingdings" pitchFamily="2" charset="2"/>
              <a:buChar char="q"/>
            </a:pPr>
            <a:r>
              <a:rPr lang="fr-FR" dirty="0" smtClean="0">
                <a:solidFill>
                  <a:srgbClr val="FF0000"/>
                </a:solidFill>
              </a:rPr>
              <a:t>L’enrichissement des tâches</a:t>
            </a:r>
            <a:endParaRPr lang="fr-FR" dirty="0">
              <a:solidFill>
                <a:srgbClr val="FF0000"/>
              </a:solidFill>
            </a:endParaRPr>
          </a:p>
        </p:txBody>
      </p:sp>
      <p:sp>
        <p:nvSpPr>
          <p:cNvPr id="16" name="ZoneTexte 15"/>
          <p:cNvSpPr txBox="1"/>
          <p:nvPr/>
        </p:nvSpPr>
        <p:spPr>
          <a:xfrm>
            <a:off x="2144038" y="5982915"/>
            <a:ext cx="6636707" cy="646331"/>
          </a:xfrm>
          <a:prstGeom prst="rect">
            <a:avLst/>
          </a:prstGeom>
          <a:noFill/>
        </p:spPr>
        <p:txBody>
          <a:bodyPr wrap="square" rtlCol="0">
            <a:spAutoFit/>
          </a:bodyPr>
          <a:lstStyle/>
          <a:p>
            <a:r>
              <a:rPr lang="fr-FR" sz="1800" dirty="0" smtClean="0"/>
              <a:t>Consiste à l’augmentation du degré de responsabilité qu’un employé assume au sein de son poste de travail.</a:t>
            </a:r>
            <a:endParaRPr lang="fr-FR" sz="1800" dirty="0"/>
          </a:p>
        </p:txBody>
      </p:sp>
      <p:pic>
        <p:nvPicPr>
          <p:cNvPr id="13" name="Picture 2"/>
          <p:cNvPicPr>
            <a:picLocks noChangeAspect="1" noChangeArrowheads="1"/>
          </p:cNvPicPr>
          <p:nvPr/>
        </p:nvPicPr>
        <p:blipFill>
          <a:blip r:embed="rId2" cstate="print"/>
          <a:srcRect l="29013" t="37108" r="48282" b="33808"/>
          <a:stretch>
            <a:fillRect/>
          </a:stretch>
        </p:blipFill>
        <p:spPr bwMode="auto">
          <a:xfrm>
            <a:off x="6538587" y="4154332"/>
            <a:ext cx="2404996" cy="1732901"/>
          </a:xfrm>
          <a:prstGeom prst="rect">
            <a:avLst/>
          </a:prstGeom>
          <a:noFill/>
          <a:ln w="9525">
            <a:noFill/>
            <a:miter lim="800000"/>
            <a:headEnd/>
            <a:tailEnd/>
          </a:ln>
        </p:spPr>
      </p:pic>
      <p:sp>
        <p:nvSpPr>
          <p:cNvPr id="18"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re 25"/>
          <p:cNvSpPr>
            <a:spLocks noGrp="1"/>
          </p:cNvSpPr>
          <p:nvPr>
            <p:ph type="title"/>
          </p:nvPr>
        </p:nvSpPr>
        <p:spPr/>
        <p:txBody>
          <a:bodyPr/>
          <a:lstStyle/>
          <a:p>
            <a:r>
              <a:rPr lang="fr-FR" dirty="0" smtClean="0"/>
              <a:t>L’élargissement et l’enrichissement des tâches</a:t>
            </a:r>
            <a:endParaRPr lang="fr-FR" dirty="0"/>
          </a:p>
        </p:txBody>
      </p:sp>
      <p:pic>
        <p:nvPicPr>
          <p:cNvPr id="35" name="Image 34" descr="figure_06-01.jpg"/>
          <p:cNvPicPr>
            <a:picLocks noChangeAspect="1"/>
          </p:cNvPicPr>
          <p:nvPr/>
        </p:nvPicPr>
        <p:blipFill>
          <a:blip r:embed="rId2" cstate="print"/>
          <a:stretch>
            <a:fillRect/>
          </a:stretch>
        </p:blipFill>
        <p:spPr>
          <a:xfrm>
            <a:off x="766939" y="2329841"/>
            <a:ext cx="8377061" cy="3801705"/>
          </a:xfrm>
          <a:prstGeom prst="rect">
            <a:avLst/>
          </a:prstGeom>
        </p:spPr>
      </p:pic>
      <p:sp>
        <p:nvSpPr>
          <p:cNvPr id="37" name="ZoneTexte 36"/>
          <p:cNvSpPr txBox="1"/>
          <p:nvPr/>
        </p:nvSpPr>
        <p:spPr>
          <a:xfrm>
            <a:off x="2304789" y="1315233"/>
            <a:ext cx="6250488" cy="400110"/>
          </a:xfrm>
          <a:prstGeom prst="rect">
            <a:avLst/>
          </a:prstGeom>
          <a:noFill/>
        </p:spPr>
        <p:txBody>
          <a:bodyPr wrap="square" rtlCol="0">
            <a:spAutoFit/>
          </a:bodyPr>
          <a:lstStyle/>
          <a:p>
            <a:r>
              <a:rPr lang="fr-FR" dirty="0" smtClean="0"/>
              <a:t>Les caractéristiques de l’emploi</a:t>
            </a:r>
            <a:endParaRPr lang="fr-FR"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regroupement des postes de travail selon différentes structures</a:t>
            </a:r>
            <a:endParaRPr lang="fr-FR" dirty="0"/>
          </a:p>
        </p:txBody>
      </p:sp>
      <p:sp>
        <p:nvSpPr>
          <p:cNvPr id="6" name="ZoneTexte 5"/>
          <p:cNvSpPr txBox="1"/>
          <p:nvPr/>
        </p:nvSpPr>
        <p:spPr>
          <a:xfrm>
            <a:off x="1966585" y="1302708"/>
            <a:ext cx="6901842" cy="646331"/>
          </a:xfrm>
          <a:prstGeom prst="rect">
            <a:avLst/>
          </a:prstGeom>
          <a:noFill/>
        </p:spPr>
        <p:txBody>
          <a:bodyPr wrap="square" rtlCol="0">
            <a:spAutoFit/>
          </a:bodyPr>
          <a:lstStyle/>
          <a:p>
            <a:r>
              <a:rPr lang="fr-FR" sz="1800" dirty="0" smtClean="0"/>
              <a:t>Les gestionnaires doivent regrouper les postes à </a:t>
            </a:r>
            <a:r>
              <a:rPr lang="fr-FR" sz="1800" dirty="0" smtClean="0">
                <a:solidFill>
                  <a:srgbClr val="FF0000"/>
                </a:solidFill>
              </a:rPr>
              <a:t>l’intérieur d’unité de travail </a:t>
            </a:r>
            <a:r>
              <a:rPr lang="fr-FR" sz="1800" dirty="0" smtClean="0"/>
              <a:t>de façon à répondre aux besoins de l’organisation.</a:t>
            </a:r>
          </a:p>
        </p:txBody>
      </p:sp>
      <p:pic>
        <p:nvPicPr>
          <p:cNvPr id="3074" name="Picture 2"/>
          <p:cNvPicPr>
            <a:picLocks noChangeAspect="1" noChangeArrowheads="1"/>
          </p:cNvPicPr>
          <p:nvPr/>
        </p:nvPicPr>
        <p:blipFill>
          <a:blip r:embed="rId2" cstate="print"/>
          <a:srcRect l="31014" t="39362" r="50356" b="32639"/>
          <a:stretch>
            <a:fillRect/>
          </a:stretch>
        </p:blipFill>
        <p:spPr bwMode="auto">
          <a:xfrm>
            <a:off x="6041779" y="1933772"/>
            <a:ext cx="2839175" cy="2400234"/>
          </a:xfrm>
          <a:prstGeom prst="rect">
            <a:avLst/>
          </a:prstGeom>
          <a:noFill/>
          <a:ln w="9525">
            <a:noFill/>
            <a:miter lim="800000"/>
            <a:headEnd/>
            <a:tailEnd/>
          </a:ln>
        </p:spPr>
      </p:pic>
      <p:sp>
        <p:nvSpPr>
          <p:cNvPr id="11" name="Flèche vers la droite 6"/>
          <p:cNvSpPr/>
          <p:nvPr/>
        </p:nvSpPr>
        <p:spPr bwMode="auto">
          <a:xfrm>
            <a:off x="538620" y="3256321"/>
            <a:ext cx="1773564" cy="501487"/>
          </a:xfrm>
          <a:prstGeom prst="rightArrow">
            <a:avLst>
              <a:gd name="adj1" fmla="val 50000"/>
              <a:gd name="adj2" fmla="val 29999"/>
            </a:avLst>
          </a:prstGeom>
          <a:solidFill>
            <a:srgbClr val="99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14" name="ZoneTexte 13"/>
          <p:cNvSpPr txBox="1"/>
          <p:nvPr/>
        </p:nvSpPr>
        <p:spPr>
          <a:xfrm>
            <a:off x="2392471" y="2630466"/>
            <a:ext cx="3732756" cy="400110"/>
          </a:xfrm>
          <a:prstGeom prst="rect">
            <a:avLst/>
          </a:prstGeom>
          <a:noFill/>
        </p:spPr>
        <p:txBody>
          <a:bodyPr wrap="square" rtlCol="0">
            <a:spAutoFit/>
          </a:bodyPr>
          <a:lstStyle/>
          <a:p>
            <a:r>
              <a:rPr lang="fr-FR" dirty="0" smtClean="0"/>
              <a:t>On distingue :</a:t>
            </a:r>
            <a:endParaRPr lang="fr-FR" dirty="0"/>
          </a:p>
        </p:txBody>
      </p:sp>
      <p:sp>
        <p:nvSpPr>
          <p:cNvPr id="15" name="ZoneTexte 14"/>
          <p:cNvSpPr txBox="1"/>
          <p:nvPr/>
        </p:nvSpPr>
        <p:spPr>
          <a:xfrm>
            <a:off x="2392471" y="3382027"/>
            <a:ext cx="3657600" cy="400110"/>
          </a:xfrm>
          <a:prstGeom prst="rect">
            <a:avLst/>
          </a:prstGeom>
          <a:noFill/>
        </p:spPr>
        <p:txBody>
          <a:bodyPr wrap="square" rtlCol="0">
            <a:spAutoFit/>
          </a:bodyPr>
          <a:lstStyle/>
          <a:p>
            <a:pPr>
              <a:buFont typeface="Wingdings" pitchFamily="2" charset="2"/>
              <a:buChar char="q"/>
            </a:pPr>
            <a:r>
              <a:rPr lang="fr-FR" dirty="0" smtClean="0"/>
              <a:t>Les structures par fonction</a:t>
            </a:r>
            <a:endParaRPr lang="fr-FR" dirty="0"/>
          </a:p>
        </p:txBody>
      </p:sp>
      <p:sp>
        <p:nvSpPr>
          <p:cNvPr id="16" name="ZoneTexte 15"/>
          <p:cNvSpPr txBox="1"/>
          <p:nvPr/>
        </p:nvSpPr>
        <p:spPr>
          <a:xfrm>
            <a:off x="2279737" y="4083485"/>
            <a:ext cx="6275540" cy="707886"/>
          </a:xfrm>
          <a:prstGeom prst="rect">
            <a:avLst/>
          </a:prstGeom>
          <a:noFill/>
        </p:spPr>
        <p:txBody>
          <a:bodyPr wrap="square" rtlCol="0">
            <a:spAutoFit/>
          </a:bodyPr>
          <a:lstStyle/>
          <a:p>
            <a:pPr>
              <a:buFont typeface="Wingdings" pitchFamily="2" charset="2"/>
              <a:buChar char="q"/>
            </a:pPr>
            <a:r>
              <a:rPr lang="fr-FR" dirty="0" smtClean="0"/>
              <a:t>Les structures par départementalisation ou divisionnaires</a:t>
            </a:r>
            <a:endParaRPr lang="fr-FR" dirty="0"/>
          </a:p>
        </p:txBody>
      </p:sp>
      <p:sp>
        <p:nvSpPr>
          <p:cNvPr id="18" name="ZoneTexte 17"/>
          <p:cNvSpPr txBox="1"/>
          <p:nvPr/>
        </p:nvSpPr>
        <p:spPr>
          <a:xfrm>
            <a:off x="2329841" y="4985360"/>
            <a:ext cx="4947781" cy="400110"/>
          </a:xfrm>
          <a:prstGeom prst="rect">
            <a:avLst/>
          </a:prstGeom>
          <a:noFill/>
        </p:spPr>
        <p:txBody>
          <a:bodyPr wrap="square" rtlCol="0">
            <a:spAutoFit/>
          </a:bodyPr>
          <a:lstStyle/>
          <a:p>
            <a:pPr>
              <a:buFont typeface="Wingdings" pitchFamily="2" charset="2"/>
              <a:buChar char="q"/>
            </a:pPr>
            <a:r>
              <a:rPr lang="fr-FR" dirty="0" smtClean="0"/>
              <a:t>Les structures intra-organisationnelles</a:t>
            </a:r>
            <a:endParaRPr lang="fr-FR" dirty="0"/>
          </a:p>
        </p:txBody>
      </p:sp>
      <p:sp>
        <p:nvSpPr>
          <p:cNvPr id="19" name="ZoneTexte 18"/>
          <p:cNvSpPr txBox="1"/>
          <p:nvPr/>
        </p:nvSpPr>
        <p:spPr>
          <a:xfrm>
            <a:off x="2404997" y="5586608"/>
            <a:ext cx="5173249" cy="400110"/>
          </a:xfrm>
          <a:prstGeom prst="rect">
            <a:avLst/>
          </a:prstGeom>
          <a:noFill/>
        </p:spPr>
        <p:txBody>
          <a:bodyPr wrap="square" rtlCol="0">
            <a:spAutoFit/>
          </a:bodyPr>
          <a:lstStyle/>
          <a:p>
            <a:pPr>
              <a:buFont typeface="Wingdings" pitchFamily="2" charset="2"/>
              <a:buChar char="q"/>
            </a:pPr>
            <a:r>
              <a:rPr lang="fr-FR" dirty="0" smtClean="0"/>
              <a:t>Les structures </a:t>
            </a:r>
            <a:r>
              <a:rPr lang="fr-FR" dirty="0" err="1" smtClean="0"/>
              <a:t>interorganisationnelles</a:t>
            </a:r>
            <a:r>
              <a:rPr lang="fr-FR" dirty="0" smtClean="0"/>
              <a:t> </a:t>
            </a:r>
            <a:endParaRPr lang="fr-FR" dirty="0"/>
          </a:p>
        </p:txBody>
      </p:sp>
      <p:sp>
        <p:nvSpPr>
          <p:cNvPr id="20" name="ZoneTexte 19"/>
          <p:cNvSpPr txBox="1"/>
          <p:nvPr/>
        </p:nvSpPr>
        <p:spPr>
          <a:xfrm>
            <a:off x="2467628" y="6237962"/>
            <a:ext cx="3945698" cy="400110"/>
          </a:xfrm>
          <a:prstGeom prst="rect">
            <a:avLst/>
          </a:prstGeom>
          <a:noFill/>
        </p:spPr>
        <p:txBody>
          <a:bodyPr wrap="square" rtlCol="0">
            <a:spAutoFit/>
          </a:bodyPr>
          <a:lstStyle/>
          <a:p>
            <a:pPr>
              <a:buFont typeface="Wingdings" pitchFamily="2" charset="2"/>
              <a:buChar char="q"/>
            </a:pPr>
            <a:r>
              <a:rPr lang="fr-FR" dirty="0" smtClean="0"/>
              <a:t>Les structures hybrides</a:t>
            </a:r>
            <a:endParaRPr lang="fr-FR" dirty="0"/>
          </a:p>
        </p:txBody>
      </p:sp>
      <p:sp>
        <p:nvSpPr>
          <p:cNvPr id="17" name="Espace réservé du contenu 1"/>
          <p:cNvSpPr>
            <a:spLocks noGrp="1"/>
          </p:cNvSpPr>
          <p:nvPr>
            <p:ph idx="11"/>
          </p:nvPr>
        </p:nvSpPr>
        <p:spPr>
          <a:xfrm>
            <a:off x="0" y="1415441"/>
            <a:ext cx="1766169" cy="4697261"/>
          </a:xfrm>
        </p:spPr>
        <p:txBody>
          <a:bodyPr/>
          <a:lstStyle/>
          <a:p>
            <a:pPr lvl="0">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L’organisation et ses structures</a:t>
            </a:r>
          </a:p>
          <a:p>
            <a:pPr lvl="1">
              <a:spcAft>
                <a:spcPts val="200"/>
              </a:spcAft>
              <a:defRPr/>
            </a:pPr>
            <a:r>
              <a:rPr lang="fr-FR" dirty="0" smtClean="0"/>
              <a:t>Définition</a:t>
            </a:r>
          </a:p>
          <a:p>
            <a:pPr lvl="1">
              <a:spcAft>
                <a:spcPts val="200"/>
              </a:spcAft>
              <a:defRPr/>
            </a:pPr>
            <a:endParaRPr lang="fr-FR" dirty="0" smtClean="0"/>
          </a:p>
          <a:p>
            <a:pPr lvl="1">
              <a:spcAft>
                <a:spcPts val="200"/>
              </a:spcAft>
              <a:defRPr/>
            </a:pPr>
            <a:r>
              <a:rPr lang="fr-FR" dirty="0" smtClean="0"/>
              <a:t>La conception d’une structure organisationnelle</a:t>
            </a:r>
          </a:p>
          <a:p>
            <a:pPr lvl="1">
              <a:spcAft>
                <a:spcPts val="200"/>
              </a:spcAft>
              <a:defRPr/>
            </a:pPr>
            <a:endParaRPr lang="fr-FR" dirty="0" smtClean="0"/>
          </a:p>
          <a:p>
            <a:pPr lvl="1">
              <a:spcAft>
                <a:spcPts val="200"/>
              </a:spcAft>
              <a:defRPr/>
            </a:pPr>
            <a:r>
              <a:rPr lang="fr-FR" dirty="0" smtClean="0"/>
              <a:t>L’enrichissement des tâches</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regroupement des postes</a:t>
            </a:r>
          </a:p>
          <a:p>
            <a:pPr lvl="1">
              <a:lnSpc>
                <a:spcPct val="120000"/>
              </a:lnSpc>
              <a:spcAft>
                <a:spcPts val="200"/>
              </a:spcAft>
              <a:defRPr/>
            </a:pPr>
            <a:r>
              <a:rPr lang="fr-FR" dirty="0" smtClean="0"/>
              <a:t>La  structure par fonction</a:t>
            </a:r>
          </a:p>
          <a:p>
            <a:pPr lvl="1">
              <a:lnSpc>
                <a:spcPct val="120000"/>
              </a:lnSpc>
              <a:spcAft>
                <a:spcPts val="200"/>
              </a:spcAft>
              <a:defRPr/>
            </a:pPr>
            <a:r>
              <a:rPr lang="fr-FR" dirty="0" smtClean="0"/>
              <a:t>La structure par départementalisation</a:t>
            </a:r>
          </a:p>
          <a:p>
            <a:pPr lvl="1">
              <a:lnSpc>
                <a:spcPct val="120000"/>
              </a:lnSpc>
              <a:spcAft>
                <a:spcPts val="200"/>
              </a:spcAft>
              <a:defRPr/>
            </a:pPr>
            <a:r>
              <a:rPr lang="fr-FR" dirty="0" smtClean="0"/>
              <a:t>La structure intra-organisationnelle</a:t>
            </a:r>
          </a:p>
          <a:p>
            <a:pPr lvl="1">
              <a:lnSpc>
                <a:spcPct val="120000"/>
              </a:lnSpc>
              <a:spcAft>
                <a:spcPts val="200"/>
              </a:spcAft>
              <a:defRPr/>
            </a:pPr>
            <a:r>
              <a:rPr lang="fr-FR" dirty="0" smtClean="0">
                <a:latin typeface="Arial" charset="0"/>
                <a:cs typeface="Arial" charset="0"/>
              </a:rPr>
              <a:t>La structure </a:t>
            </a:r>
            <a:r>
              <a:rPr lang="fr-FR" dirty="0" err="1" smtClean="0">
                <a:latin typeface="Arial" charset="0"/>
                <a:cs typeface="Arial" charset="0"/>
              </a:rPr>
              <a:t>interorganisationnellle</a:t>
            </a: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 L’autorité</a:t>
            </a:r>
          </a:p>
          <a:p>
            <a:pPr lvl="1">
              <a:spcAft>
                <a:spcPts val="200"/>
              </a:spcAft>
              <a:buNone/>
              <a:defRPr/>
            </a:pPr>
            <a:endParaRPr lang="fr-FR" dirty="0" smtClean="0">
              <a:latin typeface="Arial" charset="0"/>
              <a:cs typeface="Arial" charset="0"/>
            </a:endParaRPr>
          </a:p>
          <a:p>
            <a:pPr marL="514350" indent="-514350" eaLnBrk="1" hangingPunct="1">
              <a:lnSpc>
                <a:spcPct val="120000"/>
              </a:lnSpc>
              <a:buNone/>
            </a:pPr>
            <a:r>
              <a:rPr lang="fr-FR" dirty="0" smtClean="0">
                <a:latin typeface="Arial" charset="0"/>
                <a:cs typeface="Arial" charset="0"/>
              </a:rPr>
              <a:t>Le  choix d’une structure</a:t>
            </a:r>
          </a:p>
          <a:p>
            <a:pPr lvl="1">
              <a:lnSpc>
                <a:spcPct val="120000"/>
              </a:lnSpc>
              <a:spcAft>
                <a:spcPts val="200"/>
              </a:spcAft>
              <a:defRPr/>
            </a:pPr>
            <a:endParaRPr lang="fr-FR" dirty="0" smtClean="0"/>
          </a:p>
          <a:p>
            <a:pPr marL="514350" indent="-514350" eaLnBrk="1" hangingPunct="1">
              <a:lnSpc>
                <a:spcPct val="120000"/>
              </a:lnSpc>
              <a:buNone/>
            </a:pPr>
            <a:r>
              <a:rPr lang="fr-FR" dirty="0" smtClean="0">
                <a:latin typeface="Arial" charset="0"/>
                <a:cs typeface="Arial" charset="0"/>
              </a:rPr>
              <a:t>Aménagement d’une organisation</a:t>
            </a:r>
          </a:p>
          <a:p>
            <a:pPr lvl="1">
              <a:spcAft>
                <a:spcPts val="200"/>
              </a:spcAft>
              <a:defRPr/>
            </a:pPr>
            <a:endParaRPr lang="fr-FR" dirty="0" smtClean="0"/>
          </a:p>
          <a:p>
            <a:pPr lvl="1">
              <a:spcAft>
                <a:spcPts val="200"/>
              </a:spcAft>
              <a:buNone/>
              <a:defRPr/>
            </a:pPr>
            <a:endParaRPr lang="fr-FR" sz="1100" b="1" cap="small" dirty="0" smtClean="0">
              <a:solidFill>
                <a:srgbClr val="C00000"/>
              </a:solidFill>
              <a:latin typeface="Arial" charset="0"/>
              <a:ea typeface="ＭＳ Ｐゴシック"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endParaRPr lang="fr-FR" dirty="0" smtClean="0">
              <a:latin typeface="Arial" charset="0"/>
              <a:cs typeface="Arial" charset="0"/>
            </a:endParaRPr>
          </a:p>
          <a:p>
            <a:pPr lvl="1">
              <a:spcAft>
                <a:spcPts val="200"/>
              </a:spcAft>
              <a:buNone/>
              <a:defRPr/>
            </a:pPr>
            <a:r>
              <a:rPr lang="fr-FR" dirty="0" smtClean="0">
                <a:latin typeface="Arial" charset="0"/>
                <a:cs typeface="Arial" charset="0"/>
              </a:rPr>
              <a:t>  </a:t>
            </a:r>
          </a:p>
          <a:p>
            <a:pPr lvl="1">
              <a:spcAft>
                <a:spcPts val="200"/>
              </a:spcAft>
              <a:buNone/>
              <a:defRPr/>
            </a:pPr>
            <a:endParaRPr lang="fr-FR" dirty="0" smtClean="0"/>
          </a:p>
          <a:p>
            <a:pPr lvl="1">
              <a:spcAft>
                <a:spcPts val="200"/>
              </a:spcAft>
              <a:defRPr/>
            </a:pPr>
            <a:endParaRPr lang="fr-FR" dirty="0" smtClean="0"/>
          </a:p>
          <a:p>
            <a:pPr lvl="1">
              <a:spcAft>
                <a:spcPts val="200"/>
              </a:spcAft>
              <a:defRPr/>
            </a:pPr>
            <a:endParaRPr lang="fr-FR" dirty="0" smtClean="0"/>
          </a:p>
          <a:p>
            <a:pPr lvl="1">
              <a:spcAft>
                <a:spcPts val="200"/>
              </a:spcAft>
              <a:defRPr/>
            </a:pPr>
            <a:endParaRPr lang="fr-FR" dirty="0" smtClean="0"/>
          </a:p>
          <a:p>
            <a:pPr lvl="0">
              <a:spcAft>
                <a:spcPts val="200"/>
              </a:spcAft>
              <a:buNone/>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solidFill>
                <a:schemeClr val="tx1"/>
              </a:solidFill>
            </a:endParaRPr>
          </a:p>
          <a:p>
            <a:pPr lvl="0">
              <a:spcAft>
                <a:spcPts val="200"/>
              </a:spcAft>
              <a:defRPr/>
            </a:pPr>
            <a:endParaRPr lang="fr-FR" dirty="0" smtClean="0"/>
          </a:p>
          <a:p>
            <a:pPr lvl="0">
              <a:defRPr/>
            </a:pPr>
            <a:endParaRPr lang="fr-FR" dirty="0" smtClean="0"/>
          </a:p>
          <a:p>
            <a:endParaRPr lang="fr-F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990000"/>
          </a:solidFill>
          <a:prstDash val="solid"/>
          <a:round/>
          <a:headEnd type="none" w="med" len="med"/>
          <a:tailEnd type="arrow"/>
        </a:ln>
        <a:effectLst/>
      </a:spPr>
      <a:bodyPr rtlCol="0" anchor="ctr"/>
      <a:lstStyle>
        <a:defPPr algn="ctr">
          <a:defRPr/>
        </a:defPPr>
      </a:lstStyle>
    </a:spDef>
    <a:lnDef>
      <a:spPr bwMode="auto">
        <a:solidFill>
          <a:schemeClr val="accent1"/>
        </a:solidFill>
        <a:ln w="19050" cap="flat" cmpd="sng" algn="ctr">
          <a:solidFill>
            <a:srgbClr val="990000"/>
          </a:solidFill>
          <a:prstDash val="solid"/>
          <a:round/>
          <a:headEnd type="none" w="med" len="med"/>
          <a:tailEnd type="arrow"/>
        </a:ln>
        <a:effectLst/>
      </a:spPr>
      <a:body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rddesign">
  <a:themeElements>
    <a:clrScheme name="">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990000"/>
      </a:hlink>
      <a:folHlink>
        <a:srgbClr val="99000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24144</TotalTime>
  <Words>3319</Words>
  <Application>Microsoft Office PowerPoint</Application>
  <PresentationFormat>Affichage à l'écran (4:3)</PresentationFormat>
  <Paragraphs>1163</Paragraphs>
  <Slides>34</Slides>
  <Notes>3</Notes>
  <HiddenSlides>0</HiddenSlides>
  <MMClips>0</MMClips>
  <ScaleCrop>false</ScaleCrop>
  <HeadingPairs>
    <vt:vector size="4" baseType="variant">
      <vt:variant>
        <vt:lpstr>Thème</vt:lpstr>
      </vt:variant>
      <vt:variant>
        <vt:i4>2</vt:i4>
      </vt:variant>
      <vt:variant>
        <vt:lpstr>Titres des diapositives</vt:lpstr>
      </vt:variant>
      <vt:variant>
        <vt:i4>34</vt:i4>
      </vt:variant>
    </vt:vector>
  </HeadingPairs>
  <TitlesOfParts>
    <vt:vector size="36" baseType="lpstr">
      <vt:lpstr>Standarddesign</vt:lpstr>
      <vt:lpstr>1_Standarddesign</vt:lpstr>
      <vt:lpstr>CHAPITRE 7 : La structure organisationnelle  </vt:lpstr>
      <vt:lpstr>Plan</vt:lpstr>
      <vt:lpstr>Objectif pour l’étudiant</vt:lpstr>
      <vt:lpstr>L’organisation et ses structures </vt:lpstr>
      <vt:lpstr>La conception de la structure organisationnelle</vt:lpstr>
      <vt:lpstr>L’élaboration et la répartition des tâches au sein des postes de travail</vt:lpstr>
      <vt:lpstr>L’élargissement et l’enrichissement des tâches</vt:lpstr>
      <vt:lpstr>L’élargissement et l’enrichissement des tâches</vt:lpstr>
      <vt:lpstr>Le regroupement des postes de travail selon différentes structures</vt:lpstr>
      <vt:lpstr>Le regroupement des postes de travail selon différentes structures</vt:lpstr>
      <vt:lpstr>La structure par départementalisation ou divisionnaires</vt:lpstr>
      <vt:lpstr>La structure par départementalisation ou divisionnaires</vt:lpstr>
      <vt:lpstr>La structure par départementalisation ou divisionnaires</vt:lpstr>
      <vt:lpstr>Les structures intra-organisationnelles</vt:lpstr>
      <vt:lpstr>Les structures intra-organisationnelles</vt:lpstr>
      <vt:lpstr>Les structures intra-organisationnelles</vt:lpstr>
      <vt:lpstr>Les structures intra-organisationnelles</vt:lpstr>
      <vt:lpstr>Les structures intra-organisationnelles</vt:lpstr>
      <vt:lpstr>Les structures interorganisationnelles</vt:lpstr>
      <vt:lpstr>Les structures interorganisationnelles</vt:lpstr>
      <vt:lpstr>Les structures intrerorganisationnelles</vt:lpstr>
      <vt:lpstr>L’attribution des pouvoirs</vt:lpstr>
      <vt:lpstr>L’autorité dans l’organisation</vt:lpstr>
      <vt:lpstr>L’autorité dans l’organisation</vt:lpstr>
      <vt:lpstr>L’autorité dans l’organisation</vt:lpstr>
      <vt:lpstr>L’autorité dans l’organisation</vt:lpstr>
      <vt:lpstr>La centralisation et la décentralisation</vt:lpstr>
      <vt:lpstr>La centralisation et la décentralisation</vt:lpstr>
      <vt:lpstr>L’organigramme</vt:lpstr>
      <vt:lpstr>L’organigramme</vt:lpstr>
      <vt:lpstr> Le choix entre une structure  mécaniste ou une structure organique</vt:lpstr>
      <vt:lpstr>La structure mécaniste et la structure organique</vt:lpstr>
      <vt:lpstr>La structure mécaniste et la structure organique</vt:lpstr>
      <vt:lpstr>L’aménagement d’une organisation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seli</dc:creator>
  <dc:description>PresentationLoad.com</dc:description>
  <cp:lastModifiedBy>apedomeseli@yahoo.fr</cp:lastModifiedBy>
  <cp:revision>1938</cp:revision>
  <dcterms:created xsi:type="dcterms:W3CDTF">2007-11-27T23:54:21Z</dcterms:created>
  <dcterms:modified xsi:type="dcterms:W3CDTF">2019-08-20T15:10:53Z</dcterms:modified>
</cp:coreProperties>
</file>